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06" autoAdjust="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381000" y="4853411"/>
            <a:ext cx="8458200" cy="1222375"/>
          </a:xfrm>
        </p:spPr>
        <p:txBody>
          <a:bodyPr anchor="t"/>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16" name="日付プレースホルダ 15"/>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2" name="フッター プレースホルダ 1"/>
          <p:cNvSpPr>
            <a:spLocks noGrp="1"/>
          </p:cNvSpPr>
          <p:nvPr>
            <p:ph type="ftr" sz="quarter" idx="11"/>
          </p:nvPr>
        </p:nvSpPr>
        <p:spPr/>
        <p:txBody>
          <a:bodyPr/>
          <a:lstStyle/>
          <a:p>
            <a:endParaRPr kumimoji="1" lang="ja-JP" altLang="en-US"/>
          </a:p>
        </p:txBody>
      </p:sp>
      <p:sp>
        <p:nvSpPr>
          <p:cNvPr id="15" name="スライド番号プレースホルダ 14"/>
          <p:cNvSpPr>
            <a:spLocks noGrp="1"/>
          </p:cNvSpPr>
          <p:nvPr>
            <p:ph type="sldNum" sz="quarter" idx="12"/>
          </p:nvPr>
        </p:nvSpPr>
        <p:spPr>
          <a:xfrm>
            <a:off x="8229600" y="6473952"/>
            <a:ext cx="758952" cy="246888"/>
          </a:xfrm>
        </p:spPr>
        <p:txBody>
          <a:bodyPr/>
          <a:lstStyle/>
          <a:p>
            <a:fld id="{81148047-35E3-436B-A6F7-E8DE26D91E9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1148047-35E3-436B-A6F7-E8DE26D91E9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6"/>
            <a:ext cx="18288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549276"/>
            <a:ext cx="62484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1148047-35E3-436B-A6F7-E8DE26D91E9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smtClean="0"/>
              <a:t>マスタ タイトルの書式設定</a:t>
            </a:r>
            <a:endParaRPr kumimoji="0" lang="en-US"/>
          </a:p>
        </p:txBody>
      </p:sp>
      <p:sp>
        <p:nvSpPr>
          <p:cNvPr id="27" name="コンテンツ プレースホルダ 26"/>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19" name="フッター プレースホルダ 18"/>
          <p:cNvSpPr>
            <a:spLocks noGrp="1"/>
          </p:cNvSpPr>
          <p:nvPr>
            <p:ph type="ftr" sz="quarter" idx="11"/>
          </p:nvPr>
        </p:nvSpPr>
        <p:spPr>
          <a:xfrm>
            <a:off x="3581400" y="76200"/>
            <a:ext cx="2895600" cy="288925"/>
          </a:xfrm>
        </p:spPr>
        <p:txBody>
          <a:bodyPr/>
          <a:lstStyle/>
          <a:p>
            <a:endParaRPr kumimoji="1" lang="ja-JP" altLang="en-US"/>
          </a:p>
        </p:txBody>
      </p:sp>
      <p:sp>
        <p:nvSpPr>
          <p:cNvPr id="16" name="スライド番号プレースホルダ 15"/>
          <p:cNvSpPr>
            <a:spLocks noGrp="1"/>
          </p:cNvSpPr>
          <p:nvPr>
            <p:ph type="sldNum" sz="quarter" idx="12"/>
          </p:nvPr>
        </p:nvSpPr>
        <p:spPr>
          <a:xfrm>
            <a:off x="8229600" y="6473952"/>
            <a:ext cx="758952" cy="246888"/>
          </a:xfrm>
        </p:spPr>
        <p:txBody>
          <a:bodyPr/>
          <a:lstStyle/>
          <a:p>
            <a:fld id="{81148047-35E3-436B-A6F7-E8DE26D91E9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19" name="日付プレースホルダ 18"/>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11" name="フッター プレースホルダ 10"/>
          <p:cNvSpPr>
            <a:spLocks noGrp="1"/>
          </p:cNvSpPr>
          <p:nvPr>
            <p:ph type="ftr" sz="quarter" idx="11"/>
          </p:nvPr>
        </p:nvSpPr>
        <p:spPr/>
        <p:txBody>
          <a:bodyPr/>
          <a:lstStyle/>
          <a:p>
            <a:endParaRPr kumimoji="1" lang="ja-JP" altLang="en-US"/>
          </a:p>
        </p:txBody>
      </p:sp>
      <p:sp>
        <p:nvSpPr>
          <p:cNvPr id="16" name="スライド番号プレースホルダ 15"/>
          <p:cNvSpPr>
            <a:spLocks noGrp="1"/>
          </p:cNvSpPr>
          <p:nvPr>
            <p:ph type="sldNum" sz="quarter" idx="12"/>
          </p:nvPr>
        </p:nvSpPr>
        <p:spPr/>
        <p:txBody>
          <a:bodyPr/>
          <a:lstStyle/>
          <a:p>
            <a:fld id="{81148047-35E3-436B-A6F7-E8DE26D91E90}" type="slidenum">
              <a:rPr kumimoji="1" lang="ja-JP" altLang="en-US" smtClean="0"/>
              <a:pPr/>
              <a:t>&lt;#&gt;</a:t>
            </a:fld>
            <a:endParaRPr kumimoji="1" lang="ja-JP" altLang="en-US"/>
          </a:p>
        </p:txBody>
      </p:sp>
      <p:sp>
        <p:nvSpPr>
          <p:cNvPr id="8" name="タイトル 7"/>
          <p:cNvSpPr>
            <a:spLocks noGrp="1"/>
          </p:cNvSpPr>
          <p:nvPr>
            <p:ph type="title"/>
          </p:nvPr>
        </p:nvSpPr>
        <p:spPr>
          <a:xfrm>
            <a:off x="180475" y="2947085"/>
            <a:ext cx="8686800" cy="1184825"/>
          </a:xfrm>
        </p:spPr>
        <p:txBody>
          <a:bodyPr rtlCol="0" anchor="t"/>
          <a:lstStyle>
            <a:lvl1pPr algn="r">
              <a:defRPr/>
            </a:lvl1pPr>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kumimoji="0" lang="ja-JP" altLang="en-US" smtClean="0"/>
              <a:t>マスタ タイトルの書式設定</a:t>
            </a:r>
            <a:endParaRPr kumimoji="0" lang="en-US"/>
          </a:p>
        </p:txBody>
      </p:sp>
      <p:sp>
        <p:nvSpPr>
          <p:cNvPr id="14" name="コンテンツ プレースホル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10" name="フッター プレースホルダ 9"/>
          <p:cNvSpPr>
            <a:spLocks noGrp="1"/>
          </p:cNvSpPr>
          <p:nvPr>
            <p:ph type="ftr" sz="quarter" idx="11"/>
          </p:nvPr>
        </p:nvSpPr>
        <p:spPr/>
        <p:txBody>
          <a:bodyPr/>
          <a:lstStyle/>
          <a:p>
            <a:endParaRPr kumimoji="1" lang="ja-JP" altLang="en-US"/>
          </a:p>
        </p:txBody>
      </p:sp>
      <p:sp>
        <p:nvSpPr>
          <p:cNvPr id="31" name="スライド番号プレースホルダ 30"/>
          <p:cNvSpPr>
            <a:spLocks noGrp="1"/>
          </p:cNvSpPr>
          <p:nvPr>
            <p:ph type="sldNum" sz="quarter" idx="12"/>
          </p:nvPr>
        </p:nvSpPr>
        <p:spPr/>
        <p:txBody>
          <a:bodyPr/>
          <a:lstStyle/>
          <a:p>
            <a:fld id="{81148047-35E3-436B-A6F7-E8DE26D91E9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304800" y="5410200"/>
            <a:ext cx="8610600" cy="882650"/>
          </a:xfrm>
        </p:spPr>
        <p:txBody>
          <a:bodyPr anchor="ctr"/>
          <a:lstStyle>
            <a:lvl1pPr>
              <a:defRPr/>
            </a:lvl1p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25" name="テキスト プレースホル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8" name="コンテンツ プレースホル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8229600" y="6477000"/>
            <a:ext cx="762000" cy="246888"/>
          </a:xfrm>
        </p:spPr>
        <p:txBody>
          <a:bodyPr/>
          <a:lstStyle/>
          <a:p>
            <a:fld id="{81148047-35E3-436B-A6F7-E8DE26D91E90}" type="slidenum">
              <a:rPr kumimoji="1" lang="ja-JP" altLang="en-US" smtClean="0"/>
              <a:pPr/>
              <a:t>&lt;#&gt;</a:t>
            </a:fld>
            <a:endParaRPr kumimoji="1" lang="ja-JP" altLang="en-US"/>
          </a:p>
        </p:txBody>
      </p:sp>
      <p:sp>
        <p:nvSpPr>
          <p:cNvPr id="11" name="直線コネクタ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21" name="フッター プレースホルダ 20"/>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1148047-35E3-436B-A6F7-E8DE26D91E9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24" name="フッター プレースホルダ 23"/>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1148047-35E3-436B-A6F7-E8DE26D91E9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457200" y="5486400"/>
            <a:ext cx="8458200" cy="520700"/>
          </a:xfrm>
        </p:spPr>
        <p:txBody>
          <a:bodyPr anchor="ctr"/>
          <a:lstStyle>
            <a:lvl1pPr algn="l">
              <a:buNone/>
              <a:defRPr sz="20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14" name="コンテンツ プレースホル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29" name="フッター プレースホルダ 28"/>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1148047-35E3-436B-A6F7-E8DE26D91E9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7" name="日付プレースホルダ 6"/>
          <p:cNvSpPr>
            <a:spLocks noGrp="1"/>
          </p:cNvSpPr>
          <p:nvPr>
            <p:ph type="dt" sz="half" idx="10"/>
          </p:nvPr>
        </p:nvSpPr>
        <p:spPr/>
        <p:txBody>
          <a:bodyPr/>
          <a:lstStyle/>
          <a:p>
            <a:fld id="{A63B9405-64E5-42F6-A616-F5AC31ED9C2A}" type="datetimeFigureOut">
              <a:rPr kumimoji="1" lang="ja-JP" altLang="en-US" smtClean="0"/>
              <a:pPr/>
              <a:t>2015/12/26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31" name="スライド番号プレースホルダ 30"/>
          <p:cNvSpPr>
            <a:spLocks noGrp="1"/>
          </p:cNvSpPr>
          <p:nvPr>
            <p:ph type="sldNum" sz="quarter" idx="12"/>
          </p:nvPr>
        </p:nvSpPr>
        <p:spPr/>
        <p:txBody>
          <a:bodyPr/>
          <a:lstStyle/>
          <a:p>
            <a:fld id="{81148047-35E3-436B-A6F7-E8DE26D91E90}" type="slidenum">
              <a:rPr kumimoji="1" lang="ja-JP" altLang="en-US" smtClean="0"/>
              <a:pPr/>
              <a:t>&lt;#&gt;</a:t>
            </a:fld>
            <a:endParaRPr kumimoji="1" lang="ja-JP" altLang="en-US"/>
          </a:p>
        </p:txBody>
      </p:sp>
      <p:sp>
        <p:nvSpPr>
          <p:cNvPr id="17" name="タイトル 16"/>
          <p:cNvSpPr>
            <a:spLocks noGrp="1"/>
          </p:cNvSpPr>
          <p:nvPr>
            <p:ph type="title"/>
          </p:nvPr>
        </p:nvSpPr>
        <p:spPr>
          <a:xfrm>
            <a:off x="381000" y="4993760"/>
            <a:ext cx="5867400" cy="522288"/>
          </a:xfrm>
        </p:spPr>
        <p:txBody>
          <a:bodyPr anchor="ctr"/>
          <a:lstStyle>
            <a:lvl1pPr algn="l">
              <a:buNone/>
              <a:defRPr sz="20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1" name="日付プレースホル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63B9405-64E5-42F6-A616-F5AC31ED9C2A}" type="datetimeFigureOut">
              <a:rPr kumimoji="1" lang="ja-JP" altLang="en-US" smtClean="0"/>
              <a:pPr/>
              <a:t>2015/12/26</a:t>
            </a:fld>
            <a:endParaRPr kumimoji="1" lang="ja-JP" altLang="en-US"/>
          </a:p>
        </p:txBody>
      </p:sp>
      <p:sp>
        <p:nvSpPr>
          <p:cNvPr id="28" name="フッター プレースホル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1" lang="ja-JP" altLang="en-US"/>
          </a:p>
        </p:txBody>
      </p:sp>
      <p:sp>
        <p:nvSpPr>
          <p:cNvPr id="5" name="スライド番号プレースホル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1148047-35E3-436B-A6F7-E8DE26D91E90}" type="slidenum">
              <a:rPr kumimoji="1" lang="ja-JP" altLang="en-US" smtClean="0"/>
              <a:pPr/>
              <a:t>&lt;#&gt;</a:t>
            </a:fld>
            <a:endParaRPr kumimoji="1" lang="ja-JP" altLang="en-US"/>
          </a:p>
        </p:txBody>
      </p:sp>
      <p:sp>
        <p:nvSpPr>
          <p:cNvPr id="10" name="タイトル プレースホルダ 9"/>
          <p:cNvSpPr>
            <a:spLocks noGrp="1"/>
          </p:cNvSpPr>
          <p:nvPr>
            <p:ph type="title"/>
          </p:nvPr>
        </p:nvSpPr>
        <p:spPr>
          <a:xfrm>
            <a:off x="304800" y="457200"/>
            <a:ext cx="8686800" cy="8382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9" name="直線コネクタ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emf"/><Relationship Id="rId4" Type="http://schemas.openxmlformats.org/officeDocument/2006/relationships/image" Target="../media/image12.jpeg"/><Relationship Id="rId9" Type="http://schemas.openxmlformats.org/officeDocument/2006/relationships/image" Target="../media/image17.emf"/></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emf"/><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10.jpeg"/><Relationship Id="rId10" Type="http://schemas.openxmlformats.org/officeDocument/2006/relationships/image" Target="../media/image40.jpeg"/><Relationship Id="rId4" Type="http://schemas.openxmlformats.org/officeDocument/2006/relationships/image" Target="../media/image35.jpeg"/><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99992" y="2132856"/>
            <a:ext cx="4030216" cy="1470025"/>
          </a:xfrm>
        </p:spPr>
        <p:txBody>
          <a:bodyPr>
            <a:normAutofit/>
          </a:bodyPr>
          <a:lstStyle/>
          <a:p>
            <a:pPr algn="l"/>
            <a:r>
              <a:rPr lang="ja-JP" altLang="en-US" sz="4000" dirty="0" smtClean="0"/>
              <a:t>報告書</a:t>
            </a:r>
            <a:r>
              <a:rPr lang="en-US" altLang="ja-JP" sz="4000" dirty="0" smtClean="0"/>
              <a:t>2015</a:t>
            </a:r>
            <a:endParaRPr kumimoji="1" lang="ja-JP" altLang="en-US" sz="4000" dirty="0"/>
          </a:p>
        </p:txBody>
      </p:sp>
      <p:sp>
        <p:nvSpPr>
          <p:cNvPr id="3" name="サブタイトル 2"/>
          <p:cNvSpPr>
            <a:spLocks noGrp="1"/>
          </p:cNvSpPr>
          <p:nvPr>
            <p:ph type="subTitle" idx="1"/>
          </p:nvPr>
        </p:nvSpPr>
        <p:spPr/>
        <p:txBody>
          <a:bodyPr>
            <a:normAutofit fontScale="77500" lnSpcReduction="20000"/>
          </a:bodyPr>
          <a:lstStyle/>
          <a:p>
            <a:r>
              <a:rPr kumimoji="1" lang="en-US" altLang="ja-JP" dirty="0" smtClean="0"/>
              <a:t>2015.12.24</a:t>
            </a:r>
          </a:p>
          <a:p>
            <a:r>
              <a:rPr kumimoji="1" lang="ja-JP" altLang="en-US" dirty="0" smtClean="0"/>
              <a:t>株式会社ＡＩリクエスト</a:t>
            </a:r>
            <a:endParaRPr kumimoji="1" lang="en-US" altLang="ja-JP" dirty="0" smtClean="0"/>
          </a:p>
          <a:p>
            <a:r>
              <a:rPr lang="ja-JP" altLang="en-US" dirty="0" smtClean="0"/>
              <a:t>池内良次</a:t>
            </a:r>
            <a:endParaRPr kumimoji="1" lang="ja-JP" altLang="en-US" dirty="0"/>
          </a:p>
        </p:txBody>
      </p:sp>
      <p:pic>
        <p:nvPicPr>
          <p:cNvPr id="4" name="Picture 2" descr="D:\Users\user\Desktop\美少女図鑑\美少女図鑑本誌\他\gifu_logo [更新済み].png"/>
          <p:cNvPicPr>
            <a:picLocks noChangeAspect="1" noChangeArrowheads="1"/>
          </p:cNvPicPr>
          <p:nvPr/>
        </p:nvPicPr>
        <p:blipFill>
          <a:blip r:embed="rId2" cstate="print"/>
          <a:srcRect/>
          <a:stretch>
            <a:fillRect/>
          </a:stretch>
        </p:blipFill>
        <p:spPr bwMode="auto">
          <a:xfrm>
            <a:off x="755576" y="2132856"/>
            <a:ext cx="3552651" cy="936104"/>
          </a:xfrm>
          <a:prstGeom prst="rect">
            <a:avLst/>
          </a:prstGeom>
          <a:ln>
            <a:noFill/>
          </a:ln>
          <a:effectLst>
            <a:outerShdw blurRad="292100" dist="139700" dir="2700000" algn="tl" rotWithShape="0">
              <a:srgbClr val="333333">
                <a:alpha val="65000"/>
              </a:srgbClr>
            </a:outerShdw>
          </a:effectLst>
        </p:spPr>
      </p:pic>
      <p:pic>
        <p:nvPicPr>
          <p:cNvPr id="1026" name="Picture 2" descr="D:\Users\user\Desktop\2015岐阜美少女図鑑報告書\12359952_887286198055621_6361098766220500175_n.jpg"/>
          <p:cNvPicPr>
            <a:picLocks noChangeAspect="1" noChangeArrowheads="1"/>
          </p:cNvPicPr>
          <p:nvPr/>
        </p:nvPicPr>
        <p:blipFill>
          <a:blip r:embed="rId3" cstate="print"/>
          <a:srcRect/>
          <a:stretch>
            <a:fillRect/>
          </a:stretch>
        </p:blipFill>
        <p:spPr bwMode="auto">
          <a:xfrm>
            <a:off x="4139952" y="3068960"/>
            <a:ext cx="4536504" cy="3402378"/>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latin typeface="ＤＦ太丸ゴシック体" pitchFamily="49" charset="-128"/>
                <a:ea typeface="ＤＦ太丸ゴシック体" pitchFamily="49" charset="-128"/>
              </a:rPr>
              <a:t>2015</a:t>
            </a:r>
            <a:r>
              <a:rPr kumimoji="1" lang="ja-JP" altLang="en-US" dirty="0" smtClean="0">
                <a:latin typeface="ＤＦ太丸ゴシック体" pitchFamily="49" charset="-128"/>
                <a:ea typeface="ＤＦ太丸ゴシック体" pitchFamily="49" charset="-128"/>
              </a:rPr>
              <a:t>年まとめ</a:t>
            </a:r>
            <a:endParaRPr kumimoji="1" lang="ja-JP" altLang="en-US" dirty="0">
              <a:latin typeface="ＤＦ太丸ゴシック体" pitchFamily="49" charset="-128"/>
              <a:ea typeface="ＤＦ太丸ゴシック体" pitchFamily="49" charset="-128"/>
            </a:endParaRPr>
          </a:p>
        </p:txBody>
      </p:sp>
      <p:sp>
        <p:nvSpPr>
          <p:cNvPr id="3" name="コンテンツ プレースホルダ 2"/>
          <p:cNvSpPr>
            <a:spLocks noGrp="1"/>
          </p:cNvSpPr>
          <p:nvPr>
            <p:ph idx="1"/>
          </p:nvPr>
        </p:nvSpPr>
        <p:spPr/>
        <p:txBody>
          <a:bodyPr>
            <a:normAutofit/>
          </a:bodyPr>
          <a:lstStyle/>
          <a:p>
            <a:r>
              <a:rPr kumimoji="1" lang="en-US" altLang="ja-JP" sz="1800" dirty="0" smtClean="0">
                <a:latin typeface="CRＣ＆Ｇブーケ" pitchFamily="2" charset="-128"/>
                <a:ea typeface="CRＣ＆Ｇブーケ" pitchFamily="2" charset="-128"/>
              </a:rPr>
              <a:t>2015</a:t>
            </a:r>
            <a:r>
              <a:rPr kumimoji="1" lang="ja-JP" altLang="en-US" sz="1800" dirty="0" smtClean="0">
                <a:latin typeface="CRＣ＆Ｇブーケ" pitchFamily="2" charset="-128"/>
                <a:ea typeface="CRＣ＆Ｇブーケ" pitchFamily="2" charset="-128"/>
              </a:rPr>
              <a:t>年も岐阜美少女図鑑の活動にご支援を頂きまして誠にありがとうございます。</a:t>
            </a:r>
            <a:r>
              <a:rPr kumimoji="1" lang="en-US" altLang="ja-JP" sz="1800" dirty="0" smtClean="0">
                <a:latin typeface="CRＣ＆Ｇブーケ" pitchFamily="2" charset="-128"/>
                <a:ea typeface="CRＣ＆Ｇブーケ" pitchFamily="2" charset="-128"/>
              </a:rPr>
              <a:t>2014</a:t>
            </a:r>
            <a:r>
              <a:rPr kumimoji="1" lang="ja-JP" altLang="en-US" sz="1800" dirty="0" smtClean="0">
                <a:latin typeface="CRＣ＆Ｇブーケ" pitchFamily="2" charset="-128"/>
                <a:ea typeface="CRＣ＆Ｇブーケ" pitchFamily="2" charset="-128"/>
              </a:rPr>
              <a:t>年の「</a:t>
            </a:r>
            <a:r>
              <a:rPr kumimoji="1" lang="en-US" altLang="ja-JP" sz="1800" dirty="0" smtClean="0">
                <a:latin typeface="CRＣ＆Ｇブーケ" pitchFamily="2" charset="-128"/>
                <a:ea typeface="CRＣ＆Ｇブーケ" pitchFamily="2" charset="-128"/>
              </a:rPr>
              <a:t>GIGAGIBI</a:t>
            </a:r>
            <a:r>
              <a:rPr kumimoji="1" lang="ja-JP" altLang="en-US" sz="1800" dirty="0" smtClean="0">
                <a:latin typeface="CRＣ＆Ｇブーケ" pitchFamily="2" charset="-128"/>
                <a:ea typeface="CRＣ＆Ｇブーケ" pitchFamily="2" charset="-128"/>
              </a:rPr>
              <a:t>（ギガギビ）プロジェクト」から始まった一連のプロジェクトが、ひと段落致しましたので、ご報告させていただきます。</a:t>
            </a:r>
            <a:endParaRPr kumimoji="1" lang="en-US" altLang="ja-JP" sz="1800" dirty="0" smtClean="0">
              <a:latin typeface="CRＣ＆Ｇブーケ" pitchFamily="2" charset="-128"/>
              <a:ea typeface="CRＣ＆Ｇブーケ" pitchFamily="2" charset="-128"/>
            </a:endParaRPr>
          </a:p>
          <a:p>
            <a:r>
              <a:rPr lang="en-US" altLang="ja-JP" sz="1800" dirty="0" smtClean="0">
                <a:latin typeface="CRＣ＆Ｇブーケ" pitchFamily="2" charset="-128"/>
                <a:ea typeface="CRＣ＆Ｇブーケ" pitchFamily="2" charset="-128"/>
              </a:rPr>
              <a:t>5</a:t>
            </a:r>
            <a:r>
              <a:rPr lang="ja-JP" altLang="en-US" sz="1800" dirty="0" smtClean="0">
                <a:latin typeface="CRＣ＆Ｇブーケ" pitchFamily="2" charset="-128"/>
                <a:ea typeface="CRＣ＆Ｇブーケ" pitchFamily="2" charset="-128"/>
              </a:rPr>
              <a:t>月のイベント終了後には、従来の岐阜美少女図鑑の枠を超え、年末まで様々なイベント出演などを行い活動を続けてまいりました。</a:t>
            </a:r>
            <a:endParaRPr lang="en-US" altLang="ja-JP" sz="1800" dirty="0" smtClean="0">
              <a:latin typeface="CRＣ＆Ｇブーケ" pitchFamily="2" charset="-128"/>
              <a:ea typeface="CRＣ＆Ｇブーケ" pitchFamily="2" charset="-128"/>
            </a:endParaRPr>
          </a:p>
          <a:p>
            <a:r>
              <a:rPr lang="en-US" altLang="ja-JP" sz="1800" dirty="0" smtClean="0">
                <a:latin typeface="CRＣ＆Ｇブーケ" pitchFamily="2" charset="-128"/>
                <a:ea typeface="CRＣ＆Ｇブーケ" pitchFamily="2" charset="-128"/>
              </a:rPr>
              <a:t>2016</a:t>
            </a:r>
            <a:r>
              <a:rPr lang="ja-JP" altLang="en-US" sz="1800" dirty="0" smtClean="0">
                <a:latin typeface="CRＣ＆Ｇブーケ" pitchFamily="2" charset="-128"/>
                <a:ea typeface="CRＣ＆Ｇブーケ" pitchFamily="2" charset="-128"/>
              </a:rPr>
              <a:t>年もこの経験を活かし、様々な挑戦を続けて</a:t>
            </a:r>
            <a:r>
              <a:rPr lang="ja-JP" altLang="en-US" sz="1800" dirty="0" err="1" smtClean="0">
                <a:latin typeface="CRＣ＆Ｇブーケ" pitchFamily="2" charset="-128"/>
                <a:ea typeface="CRＣ＆Ｇブーケ" pitchFamily="2" charset="-128"/>
              </a:rPr>
              <a:t>いきたい考えて</a:t>
            </a:r>
            <a:r>
              <a:rPr lang="ja-JP" altLang="en-US" sz="1800" dirty="0" smtClean="0">
                <a:latin typeface="CRＣ＆Ｇブーケ" pitchFamily="2" charset="-128"/>
                <a:ea typeface="CRＣ＆Ｇブーケ" pitchFamily="2" charset="-128"/>
              </a:rPr>
              <a:t>おります。</a:t>
            </a:r>
            <a:endParaRPr kumimoji="1" lang="en-US" altLang="ja-JP" sz="1800" dirty="0" smtClean="0">
              <a:latin typeface="CRＣ＆Ｇブーケ" pitchFamily="2" charset="-128"/>
              <a:ea typeface="CRＣ＆Ｇブーケ" pitchFamily="2" charset="-128"/>
            </a:endParaRPr>
          </a:p>
          <a:p>
            <a:endParaRPr kumimoji="1" lang="ja-JP" altLang="en-US" sz="1800" dirty="0">
              <a:latin typeface="CRＣ＆Ｇブーケ" pitchFamily="2" charset="-128"/>
              <a:ea typeface="CRＣ＆Ｇブーケ" pitchFamily="2" charset="-128"/>
            </a:endParaRPr>
          </a:p>
        </p:txBody>
      </p:sp>
      <p:pic>
        <p:nvPicPr>
          <p:cNvPr id="1027" name="Picture 3" descr="D:\Users\user\Desktop\14号\gb_H01-04.jpg"/>
          <p:cNvPicPr>
            <a:picLocks noChangeAspect="1" noChangeArrowheads="1"/>
          </p:cNvPicPr>
          <p:nvPr/>
        </p:nvPicPr>
        <p:blipFill>
          <a:blip r:embed="rId2" cstate="print"/>
          <a:srcRect/>
          <a:stretch>
            <a:fillRect/>
          </a:stretch>
        </p:blipFill>
        <p:spPr bwMode="auto">
          <a:xfrm>
            <a:off x="3635896" y="4005064"/>
            <a:ext cx="1393207" cy="1978546"/>
          </a:xfrm>
          <a:prstGeom prst="rect">
            <a:avLst/>
          </a:prstGeom>
          <a:ln>
            <a:noFill/>
          </a:ln>
          <a:effectLst>
            <a:outerShdw blurRad="292100" dist="139700" dir="2700000" algn="tl" rotWithShape="0">
              <a:srgbClr val="333333">
                <a:alpha val="65000"/>
              </a:srgbClr>
            </a:outerShdw>
          </a:effectLst>
        </p:spPr>
      </p:pic>
      <p:pic>
        <p:nvPicPr>
          <p:cNvPr id="1028" name="Picture 4" descr="D:\Users\user\Desktop\14号\簡易確認用.png"/>
          <p:cNvPicPr>
            <a:picLocks noChangeAspect="1" noChangeArrowheads="1"/>
          </p:cNvPicPr>
          <p:nvPr/>
        </p:nvPicPr>
        <p:blipFill>
          <a:blip r:embed="rId3" cstate="print"/>
          <a:srcRect/>
          <a:stretch>
            <a:fillRect/>
          </a:stretch>
        </p:blipFill>
        <p:spPr bwMode="auto">
          <a:xfrm>
            <a:off x="5148064" y="4005064"/>
            <a:ext cx="1372570" cy="1944216"/>
          </a:xfrm>
          <a:prstGeom prst="rect">
            <a:avLst/>
          </a:prstGeom>
          <a:ln>
            <a:noFill/>
          </a:ln>
          <a:effectLst>
            <a:outerShdw blurRad="292100" dist="139700" dir="2700000" algn="tl" rotWithShape="0">
              <a:srgbClr val="333333">
                <a:alpha val="65000"/>
              </a:srgbClr>
            </a:outerShdw>
          </a:effectLst>
        </p:spPr>
      </p:pic>
      <p:pic>
        <p:nvPicPr>
          <p:cNvPr id="7" name="Picture 3" descr="D:\Users\user\Desktop\13号\B2T.jpg"/>
          <p:cNvPicPr>
            <a:picLocks noChangeAspect="1" noChangeArrowheads="1"/>
          </p:cNvPicPr>
          <p:nvPr/>
        </p:nvPicPr>
        <p:blipFill>
          <a:blip r:embed="rId4" cstate="print"/>
          <a:srcRect/>
          <a:stretch>
            <a:fillRect/>
          </a:stretch>
        </p:blipFill>
        <p:spPr bwMode="auto">
          <a:xfrm>
            <a:off x="2051720" y="4005064"/>
            <a:ext cx="1370282" cy="1937166"/>
          </a:xfrm>
          <a:prstGeom prst="rect">
            <a:avLst/>
          </a:prstGeom>
          <a:ln>
            <a:noFill/>
          </a:ln>
          <a:effectLst>
            <a:outerShdw blurRad="292100" dist="139700" dir="2700000" algn="tl" rotWithShape="0">
              <a:srgbClr val="333333">
                <a:alpha val="65000"/>
              </a:srgbClr>
            </a:outerShdw>
          </a:effectLst>
        </p:spPr>
      </p:pic>
      <p:pic>
        <p:nvPicPr>
          <p:cNvPr id="1029" name="Picture 5" descr="D:\Users\user\Desktop\イベント・企画\27.12岐阜美少女図鑑懇親会\14号画像\gb_H01-04.jpg"/>
          <p:cNvPicPr>
            <a:picLocks noChangeAspect="1" noChangeArrowheads="1"/>
          </p:cNvPicPr>
          <p:nvPr/>
        </p:nvPicPr>
        <p:blipFill>
          <a:blip r:embed="rId5" cstate="print"/>
          <a:srcRect/>
          <a:stretch>
            <a:fillRect/>
          </a:stretch>
        </p:blipFill>
        <p:spPr bwMode="auto">
          <a:xfrm>
            <a:off x="6732240" y="4005064"/>
            <a:ext cx="1811585" cy="1295202"/>
          </a:xfrm>
          <a:prstGeom prst="rect">
            <a:avLst/>
          </a:prstGeom>
          <a:ln>
            <a:noFill/>
          </a:ln>
          <a:effectLst>
            <a:outerShdw blurRad="292100" dist="139700" dir="2700000" algn="tl" rotWithShape="0">
              <a:srgbClr val="333333">
                <a:alpha val="65000"/>
              </a:srgbClr>
            </a:outerShdw>
          </a:effectLst>
        </p:spPr>
      </p:pic>
      <p:pic>
        <p:nvPicPr>
          <p:cNvPr id="9" name="Picture 2" descr="D:\Users\user\Desktop\GIGAGIBI\2015ギガフェス\B2T_gigafes.jpg"/>
          <p:cNvPicPr>
            <a:picLocks noChangeAspect="1" noChangeArrowheads="1"/>
          </p:cNvPicPr>
          <p:nvPr/>
        </p:nvPicPr>
        <p:blipFill>
          <a:blip r:embed="rId6" cstate="print"/>
          <a:srcRect/>
          <a:stretch>
            <a:fillRect/>
          </a:stretch>
        </p:blipFill>
        <p:spPr bwMode="auto">
          <a:xfrm>
            <a:off x="395536" y="4005064"/>
            <a:ext cx="1426185" cy="2016224"/>
          </a:xfrm>
          <a:prstGeom prst="rect">
            <a:avLst/>
          </a:prstGeom>
          <a:ln>
            <a:noFill/>
          </a:ln>
          <a:effectLst>
            <a:outerShdw blurRad="292100" dist="139700" dir="2700000" algn="tl" rotWithShape="0">
              <a:srgbClr val="333333">
                <a:alpha val="65000"/>
              </a:srgbClr>
            </a:outerShdw>
          </a:effectLst>
        </p:spPr>
      </p:pic>
      <p:pic>
        <p:nvPicPr>
          <p:cNvPr id="10" name="Picture 5" descr="D:\Users\user\Desktop\GIGAGIBI\2015ギガフェス\みりおん\みりおん画像(ダイジェスト）\27.4-4プロモ４（信長）.jpg"/>
          <p:cNvPicPr>
            <a:picLocks noChangeAspect="1" noChangeArrowheads="1"/>
          </p:cNvPicPr>
          <p:nvPr/>
        </p:nvPicPr>
        <p:blipFill>
          <a:blip r:embed="rId7" cstate="print"/>
          <a:srcRect/>
          <a:stretch>
            <a:fillRect/>
          </a:stretch>
        </p:blipFill>
        <p:spPr bwMode="auto">
          <a:xfrm>
            <a:off x="6732240" y="5373216"/>
            <a:ext cx="1800200" cy="11776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3610744" cy="1143000"/>
          </a:xfrm>
        </p:spPr>
        <p:txBody>
          <a:bodyPr>
            <a:normAutofit/>
          </a:bodyPr>
          <a:lstStyle/>
          <a:p>
            <a:pPr algn="l"/>
            <a:r>
              <a:rPr kumimoji="1" lang="en-US" altLang="ja-JP" sz="3200" dirty="0" smtClean="0">
                <a:latin typeface="ＤＦ太丸ゴシック体" pitchFamily="49" charset="-128"/>
                <a:ea typeface="ＤＦ太丸ゴシック体" pitchFamily="49" charset="-128"/>
              </a:rPr>
              <a:t>2015</a:t>
            </a:r>
            <a:r>
              <a:rPr kumimoji="1" lang="ja-JP" altLang="en-US" sz="3200" dirty="0" smtClean="0">
                <a:latin typeface="ＤＦ太丸ゴシック体" pitchFamily="49" charset="-128"/>
                <a:ea typeface="ＤＦ太丸ゴシック体" pitchFamily="49" charset="-128"/>
              </a:rPr>
              <a:t>年</a:t>
            </a:r>
            <a:r>
              <a:rPr kumimoji="1" lang="en-US" altLang="ja-JP" sz="3200" dirty="0" smtClean="0">
                <a:latin typeface="ＤＦ太丸ゴシック体" pitchFamily="49" charset="-128"/>
                <a:ea typeface="ＤＦ太丸ゴシック体" pitchFamily="49" charset="-128"/>
              </a:rPr>
              <a:t>5</a:t>
            </a:r>
            <a:r>
              <a:rPr kumimoji="1" lang="ja-JP" altLang="en-US" sz="3200" dirty="0" smtClean="0">
                <a:latin typeface="ＤＦ太丸ゴシック体" pitchFamily="49" charset="-128"/>
                <a:ea typeface="ＤＦ太丸ゴシック体" pitchFamily="49" charset="-128"/>
              </a:rPr>
              <a:t>月</a:t>
            </a:r>
            <a:r>
              <a:rPr kumimoji="1" lang="en-US" altLang="ja-JP" sz="3200" dirty="0" smtClean="0">
                <a:latin typeface="ＤＦ太丸ゴシック体" pitchFamily="49" charset="-128"/>
                <a:ea typeface="ＤＦ太丸ゴシック体" pitchFamily="49" charset="-128"/>
              </a:rPr>
              <a:t>6</a:t>
            </a:r>
            <a:r>
              <a:rPr kumimoji="1" lang="ja-JP" altLang="en-US" sz="3200" dirty="0" smtClean="0">
                <a:latin typeface="ＤＦ太丸ゴシック体" pitchFamily="49" charset="-128"/>
                <a:ea typeface="ＤＦ太丸ゴシック体" pitchFamily="49" charset="-128"/>
              </a:rPr>
              <a:t>日</a:t>
            </a:r>
            <a:endParaRPr kumimoji="1" lang="ja-JP" altLang="en-US" sz="3200" dirty="0">
              <a:latin typeface="ＤＦ太丸ゴシック体" pitchFamily="49" charset="-128"/>
              <a:ea typeface="ＤＦ太丸ゴシック体" pitchFamily="49" charset="-128"/>
            </a:endParaRPr>
          </a:p>
        </p:txBody>
      </p:sp>
      <p:sp>
        <p:nvSpPr>
          <p:cNvPr id="3" name="コンテンツ プレースホルダ 2"/>
          <p:cNvSpPr>
            <a:spLocks noGrp="1"/>
          </p:cNvSpPr>
          <p:nvPr>
            <p:ph idx="1"/>
          </p:nvPr>
        </p:nvSpPr>
        <p:spPr/>
        <p:txBody>
          <a:bodyPr>
            <a:normAutofit/>
          </a:bodyPr>
          <a:lstStyle/>
          <a:p>
            <a:r>
              <a:rPr kumimoji="1" lang="ja-JP" altLang="en-US" sz="1600" dirty="0" smtClean="0">
                <a:latin typeface="CRＣ＆Ｇブーケ" pitchFamily="2" charset="-128"/>
                <a:ea typeface="CRＣ＆Ｇブーケ" pitchFamily="2" charset="-128"/>
              </a:rPr>
              <a:t>こちらは、すでにご報告済みですが、</a:t>
            </a:r>
            <a:r>
              <a:rPr kumimoji="1" lang="en-US" altLang="ja-JP" sz="1600" dirty="0" smtClean="0">
                <a:latin typeface="CRＣ＆Ｇブーケ" pitchFamily="2" charset="-128"/>
                <a:ea typeface="CRＣ＆Ｇブーケ" pitchFamily="2" charset="-128"/>
              </a:rPr>
              <a:t>5</a:t>
            </a:r>
            <a:r>
              <a:rPr kumimoji="1" lang="ja-JP" altLang="en-US" sz="1600" dirty="0" smtClean="0">
                <a:latin typeface="CRＣ＆Ｇブーケ" pitchFamily="2" charset="-128"/>
                <a:ea typeface="CRＣ＆Ｇブーケ" pitchFamily="2" charset="-128"/>
              </a:rPr>
              <a:t>月に岐阜駅前信長ゆめ広場にて、約</a:t>
            </a:r>
            <a:r>
              <a:rPr kumimoji="1" lang="en-US" altLang="ja-JP" sz="1600" dirty="0" smtClean="0">
                <a:latin typeface="CRＣ＆Ｇブーケ" pitchFamily="2" charset="-128"/>
                <a:ea typeface="CRＣ＆Ｇブーケ" pitchFamily="2" charset="-128"/>
              </a:rPr>
              <a:t>4,000</a:t>
            </a:r>
            <a:r>
              <a:rPr kumimoji="1" lang="ja-JP" altLang="en-US" sz="1600" dirty="0" smtClean="0">
                <a:latin typeface="CRＣ＆Ｇブーケ" pitchFamily="2" charset="-128"/>
                <a:ea typeface="CRＣ＆Ｇブーケ" pitchFamily="2" charset="-128"/>
              </a:rPr>
              <a:t>人のお客様を集め様々な企画を実施させていただきました。こちらから生まれた、「</a:t>
            </a:r>
            <a:r>
              <a:rPr lang="en-US" altLang="ja-JP" sz="1600" dirty="0" smtClean="0">
                <a:latin typeface="CRＣ＆Ｇブーケ" pitchFamily="2" charset="-128"/>
                <a:ea typeface="CRＣ＆Ｇブーケ" pitchFamily="2" charset="-128"/>
              </a:rPr>
              <a:t>GIFU</a:t>
            </a:r>
            <a:r>
              <a:rPr lang="ja-JP" altLang="en-US" sz="1600" dirty="0" smtClean="0">
                <a:latin typeface="CRＣ＆Ｇブーケ" pitchFamily="2" charset="-128"/>
                <a:ea typeface="CRＣ＆Ｇブーケ" pitchFamily="2" charset="-128"/>
              </a:rPr>
              <a:t> </a:t>
            </a:r>
            <a:r>
              <a:rPr lang="en-US" altLang="ja-JP" sz="1600" dirty="0" smtClean="0">
                <a:latin typeface="CRＣ＆Ｇブーケ" pitchFamily="2" charset="-128"/>
                <a:ea typeface="CRＣ＆Ｇブーケ" pitchFamily="2" charset="-128"/>
              </a:rPr>
              <a:t>MILLION</a:t>
            </a:r>
            <a:r>
              <a:rPr lang="ja-JP" altLang="en-US" sz="1600" dirty="0" smtClean="0">
                <a:latin typeface="CRＣ＆Ｇブーケ" pitchFamily="2" charset="-128"/>
                <a:ea typeface="CRＣ＆Ｇブーケ" pitchFamily="2" charset="-128"/>
              </a:rPr>
              <a:t> </a:t>
            </a:r>
            <a:r>
              <a:rPr lang="en-US" altLang="ja-JP" sz="1600" dirty="0" smtClean="0">
                <a:latin typeface="CRＣ＆Ｇブーケ" pitchFamily="2" charset="-128"/>
                <a:ea typeface="CRＣ＆Ｇブーケ" pitchFamily="2" charset="-128"/>
              </a:rPr>
              <a:t>AWARD</a:t>
            </a:r>
            <a:r>
              <a:rPr lang="ja-JP" altLang="en-US" sz="1600" dirty="0" smtClean="0">
                <a:latin typeface="CRＣ＆Ｇブーケ" pitchFamily="2" charset="-128"/>
                <a:ea typeface="CRＣ＆Ｇブーケ" pitchFamily="2" charset="-128"/>
              </a:rPr>
              <a:t>」、岐阜</a:t>
            </a:r>
            <a:r>
              <a:rPr lang="en-US" altLang="ja-JP" sz="1600" dirty="0" smtClean="0">
                <a:latin typeface="CRＣ＆Ｇブーケ" pitchFamily="2" charset="-128"/>
                <a:ea typeface="CRＣ＆Ｇブーケ" pitchFamily="2" charset="-128"/>
              </a:rPr>
              <a:t>100</a:t>
            </a:r>
            <a:r>
              <a:rPr lang="ja-JP" altLang="en-US" sz="1600" dirty="0" smtClean="0">
                <a:latin typeface="CRＣ＆Ｇブーケ" pitchFamily="2" charset="-128"/>
                <a:ea typeface="CRＣ＆Ｇブーケ" pitchFamily="2" charset="-128"/>
              </a:rPr>
              <a:t>万人アイドル化プロジェクト「みりおん」は、年末まで様々な活動を経て完結いたしました。</a:t>
            </a:r>
            <a:endParaRPr lang="en-US" altLang="ja-JP" sz="1600" dirty="0" smtClean="0">
              <a:latin typeface="CRＣ＆Ｇブーケ" pitchFamily="2" charset="-128"/>
              <a:ea typeface="CRＣ＆Ｇブーケ" pitchFamily="2" charset="-128"/>
            </a:endParaRPr>
          </a:p>
          <a:p>
            <a:endParaRPr kumimoji="1" lang="ja-JP" altLang="en-US" sz="1600" dirty="0">
              <a:latin typeface="CRＣ＆Ｇブーケ" pitchFamily="2" charset="-128"/>
              <a:ea typeface="CRＣ＆Ｇブーケ" pitchFamily="2" charset="-128"/>
            </a:endParaRPr>
          </a:p>
        </p:txBody>
      </p:sp>
      <p:pic>
        <p:nvPicPr>
          <p:cNvPr id="4" name="Picture 2" descr="D:\Users\user\Desktop\GIGAGIBI\2015ギガフェス\B2T_gigafes.jpg"/>
          <p:cNvPicPr>
            <a:picLocks noChangeAspect="1" noChangeArrowheads="1"/>
          </p:cNvPicPr>
          <p:nvPr/>
        </p:nvPicPr>
        <p:blipFill>
          <a:blip r:embed="rId2" cstate="print"/>
          <a:srcRect/>
          <a:stretch>
            <a:fillRect/>
          </a:stretch>
        </p:blipFill>
        <p:spPr bwMode="auto">
          <a:xfrm>
            <a:off x="251520" y="3356992"/>
            <a:ext cx="2018036" cy="2852936"/>
          </a:xfrm>
          <a:prstGeom prst="rect">
            <a:avLst/>
          </a:prstGeom>
          <a:ln>
            <a:noFill/>
          </a:ln>
          <a:effectLst>
            <a:outerShdw blurRad="292100" dist="139700" dir="2700000" algn="tl" rotWithShape="0">
              <a:srgbClr val="333333">
                <a:alpha val="65000"/>
              </a:srgbClr>
            </a:outerShdw>
          </a:effectLst>
        </p:spPr>
      </p:pic>
      <p:pic>
        <p:nvPicPr>
          <p:cNvPr id="6" name="Picture 4" descr="D:\Users\user\Desktop\Resize\5W4A6249_R.jpg"/>
          <p:cNvPicPr>
            <a:picLocks noChangeAspect="1" noChangeArrowheads="1"/>
          </p:cNvPicPr>
          <p:nvPr/>
        </p:nvPicPr>
        <p:blipFill>
          <a:blip r:embed="rId3" cstate="print"/>
          <a:srcRect/>
          <a:stretch>
            <a:fillRect/>
          </a:stretch>
        </p:blipFill>
        <p:spPr bwMode="auto">
          <a:xfrm>
            <a:off x="2411760" y="3356992"/>
            <a:ext cx="1885950" cy="1258282"/>
          </a:xfrm>
          <a:prstGeom prst="rect">
            <a:avLst/>
          </a:prstGeom>
          <a:noFill/>
        </p:spPr>
      </p:pic>
      <p:pic>
        <p:nvPicPr>
          <p:cNvPr id="9" name="Picture 6" descr="D:\Users\user\Desktop\Resize\5W4A6443_R.jpg"/>
          <p:cNvPicPr>
            <a:picLocks noChangeAspect="1" noChangeArrowheads="1"/>
          </p:cNvPicPr>
          <p:nvPr/>
        </p:nvPicPr>
        <p:blipFill>
          <a:blip r:embed="rId4" cstate="print"/>
          <a:srcRect/>
          <a:stretch>
            <a:fillRect/>
          </a:stretch>
        </p:blipFill>
        <p:spPr bwMode="auto">
          <a:xfrm>
            <a:off x="2483768" y="4869160"/>
            <a:ext cx="1800200" cy="1201070"/>
          </a:xfrm>
          <a:prstGeom prst="rect">
            <a:avLst/>
          </a:prstGeom>
          <a:ln>
            <a:noFill/>
          </a:ln>
          <a:effectLst>
            <a:outerShdw blurRad="292100" dist="139700" dir="2700000" algn="tl" rotWithShape="0">
              <a:srgbClr val="333333">
                <a:alpha val="65000"/>
              </a:srgbClr>
            </a:outerShdw>
          </a:effectLst>
        </p:spPr>
      </p:pic>
      <p:pic>
        <p:nvPicPr>
          <p:cNvPr id="10" name="Picture 2" descr="D:\Users\user\Desktop\GIGAGIBI\2015ギガフェス\誰も見たことがない景色\IMG_6209_R.jpg"/>
          <p:cNvPicPr>
            <a:picLocks noChangeAspect="1" noChangeArrowheads="1"/>
          </p:cNvPicPr>
          <p:nvPr/>
        </p:nvPicPr>
        <p:blipFill>
          <a:blip r:embed="rId5" cstate="print"/>
          <a:srcRect/>
          <a:stretch>
            <a:fillRect/>
          </a:stretch>
        </p:blipFill>
        <p:spPr bwMode="auto">
          <a:xfrm>
            <a:off x="6516215" y="4725145"/>
            <a:ext cx="2376265" cy="1585414"/>
          </a:xfrm>
          <a:prstGeom prst="rect">
            <a:avLst/>
          </a:prstGeom>
          <a:ln>
            <a:noFill/>
          </a:ln>
          <a:effectLst>
            <a:outerShdw blurRad="292100" dist="139700" dir="2700000" algn="tl" rotWithShape="0">
              <a:srgbClr val="333333">
                <a:alpha val="65000"/>
              </a:srgbClr>
            </a:outerShdw>
          </a:effectLst>
        </p:spPr>
      </p:pic>
      <p:pic>
        <p:nvPicPr>
          <p:cNvPr id="11" name="Picture 11" descr="D:\Users\user\Desktop\Resize\5W4A7339_R.jpg"/>
          <p:cNvPicPr>
            <a:picLocks noChangeAspect="1" noChangeArrowheads="1"/>
          </p:cNvPicPr>
          <p:nvPr/>
        </p:nvPicPr>
        <p:blipFill>
          <a:blip r:embed="rId6" cstate="print"/>
          <a:srcRect/>
          <a:stretch>
            <a:fillRect/>
          </a:stretch>
        </p:blipFill>
        <p:spPr bwMode="auto">
          <a:xfrm>
            <a:off x="6516216" y="3334482"/>
            <a:ext cx="1800200" cy="1201071"/>
          </a:xfrm>
          <a:prstGeom prst="rect">
            <a:avLst/>
          </a:prstGeom>
          <a:noFill/>
        </p:spPr>
      </p:pic>
      <p:pic>
        <p:nvPicPr>
          <p:cNvPr id="12" name="Picture 11" descr="D:\Users\user\Desktop\IMG_6183_R.jpg"/>
          <p:cNvPicPr>
            <a:picLocks noChangeAspect="1" noChangeArrowheads="1"/>
          </p:cNvPicPr>
          <p:nvPr/>
        </p:nvPicPr>
        <p:blipFill>
          <a:blip r:embed="rId7" cstate="print"/>
          <a:srcRect/>
          <a:stretch>
            <a:fillRect/>
          </a:stretch>
        </p:blipFill>
        <p:spPr bwMode="auto">
          <a:xfrm>
            <a:off x="4427984" y="3309062"/>
            <a:ext cx="1872208" cy="1249114"/>
          </a:xfrm>
          <a:prstGeom prst="rect">
            <a:avLst/>
          </a:prstGeom>
          <a:noFill/>
        </p:spPr>
      </p:pic>
      <p:pic>
        <p:nvPicPr>
          <p:cNvPr id="13" name="Picture 10" descr="D:\Users\user\Desktop\Resize\5W4A6968_R.jpg"/>
          <p:cNvPicPr>
            <a:picLocks noChangeAspect="1" noChangeArrowheads="1"/>
          </p:cNvPicPr>
          <p:nvPr/>
        </p:nvPicPr>
        <p:blipFill>
          <a:blip r:embed="rId8" cstate="print"/>
          <a:srcRect/>
          <a:stretch>
            <a:fillRect/>
          </a:stretch>
        </p:blipFill>
        <p:spPr bwMode="auto">
          <a:xfrm>
            <a:off x="4427984" y="4869160"/>
            <a:ext cx="1800369" cy="1201183"/>
          </a:xfrm>
          <a:prstGeom prst="rect">
            <a:avLst/>
          </a:prstGeom>
          <a:noFill/>
        </p:spPr>
      </p:pic>
      <p:grpSp>
        <p:nvGrpSpPr>
          <p:cNvPr id="14" name="グループ化 13"/>
          <p:cNvGrpSpPr/>
          <p:nvPr/>
        </p:nvGrpSpPr>
        <p:grpSpPr>
          <a:xfrm>
            <a:off x="3275856" y="260648"/>
            <a:ext cx="3312368" cy="1030455"/>
            <a:chOff x="263675" y="1242755"/>
            <a:chExt cx="4003526" cy="1245469"/>
          </a:xfrm>
        </p:grpSpPr>
        <p:pic>
          <p:nvPicPr>
            <p:cNvPr id="15" name="Picture 6"/>
            <p:cNvPicPr>
              <a:picLocks noChangeAspect="1" noChangeArrowheads="1"/>
            </p:cNvPicPr>
            <p:nvPr/>
          </p:nvPicPr>
          <p:blipFill>
            <a:blip r:embed="rId9" cstate="print"/>
            <a:srcRect/>
            <a:stretch>
              <a:fillRect/>
            </a:stretch>
          </p:blipFill>
          <p:spPr bwMode="auto">
            <a:xfrm>
              <a:off x="278532" y="1242755"/>
              <a:ext cx="3874368" cy="1002720"/>
            </a:xfrm>
            <a:prstGeom prst="rect">
              <a:avLst/>
            </a:prstGeom>
            <a:noFill/>
            <a:ln w="9525">
              <a:noFill/>
              <a:miter lim="800000"/>
              <a:headEnd/>
              <a:tailEnd/>
            </a:ln>
            <a:effectLst/>
          </p:spPr>
        </p:pic>
        <p:pic>
          <p:nvPicPr>
            <p:cNvPr id="16" name="Picture 4"/>
            <p:cNvPicPr>
              <a:picLocks noChangeAspect="1" noChangeArrowheads="1"/>
            </p:cNvPicPr>
            <p:nvPr/>
          </p:nvPicPr>
          <p:blipFill>
            <a:blip r:embed="rId10" cstate="print"/>
            <a:srcRect/>
            <a:stretch>
              <a:fillRect/>
            </a:stretch>
          </p:blipFill>
          <p:spPr bwMode="auto">
            <a:xfrm>
              <a:off x="263675" y="2306191"/>
              <a:ext cx="4003526" cy="182033"/>
            </a:xfrm>
            <a:prstGeom prst="rect">
              <a:avLst/>
            </a:prstGeom>
            <a:noFill/>
            <a:ln w="9525">
              <a:noFill/>
              <a:miter lim="800000"/>
              <a:headEnd/>
              <a:tailEnd/>
            </a:ln>
            <a:effec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矢印 28"/>
          <p:cNvSpPr/>
          <p:nvPr/>
        </p:nvSpPr>
        <p:spPr>
          <a:xfrm>
            <a:off x="0" y="3645024"/>
            <a:ext cx="9144000" cy="3212976"/>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457200" y="1495325"/>
            <a:ext cx="8229600" cy="4525963"/>
          </a:xfrm>
        </p:spPr>
        <p:txBody>
          <a:bodyPr>
            <a:normAutofit/>
          </a:bodyPr>
          <a:lstStyle/>
          <a:p>
            <a:r>
              <a:rPr lang="ja-JP" altLang="en-US" sz="1400" dirty="0" smtClean="0">
                <a:latin typeface="メイリオ" pitchFamily="50" charset="-128"/>
                <a:ea typeface="メイリオ" pitchFamily="50" charset="-128"/>
              </a:rPr>
              <a:t>地元企業様から出資頂いた</a:t>
            </a:r>
            <a:r>
              <a:rPr lang="en-US" altLang="ja-JP" sz="1400" dirty="0" smtClean="0">
                <a:latin typeface="メイリオ" pitchFamily="50" charset="-128"/>
                <a:ea typeface="メイリオ" pitchFamily="50" charset="-128"/>
              </a:rPr>
              <a:t>100</a:t>
            </a:r>
            <a:r>
              <a:rPr lang="ja-JP" altLang="en-US" sz="1400" dirty="0">
                <a:latin typeface="メイリオ" pitchFamily="50" charset="-128"/>
                <a:ea typeface="メイリオ" pitchFamily="50" charset="-128"/>
              </a:rPr>
              <a:t>万</a:t>
            </a:r>
            <a:r>
              <a:rPr lang="ja-JP" altLang="en-US" sz="1400" dirty="0" smtClean="0">
                <a:latin typeface="メイリオ" pitchFamily="50" charset="-128"/>
                <a:ea typeface="メイリオ" pitchFamily="50" charset="-128"/>
              </a:rPr>
              <a:t>円を掛け、岐阜を活性化させるアイデアを持ち寄ったプレゼン企画でした。</a:t>
            </a:r>
            <a:endParaRPr lang="en-US" altLang="ja-JP" sz="1400" dirty="0" smtClean="0">
              <a:latin typeface="メイリオ" pitchFamily="50" charset="-128"/>
              <a:ea typeface="メイリオ" pitchFamily="50" charset="-128"/>
            </a:endParaRPr>
          </a:p>
          <a:p>
            <a:r>
              <a:rPr kumimoji="1" lang="ja-JP" altLang="en-US" sz="1400" dirty="0" smtClean="0">
                <a:latin typeface="メイリオ" pitchFamily="50" charset="-128"/>
                <a:ea typeface="メイリオ" pitchFamily="50" charset="-128"/>
              </a:rPr>
              <a:t>音の出るゴミ箱の企画でグランプリになった「チーム</a:t>
            </a:r>
            <a:r>
              <a:rPr kumimoji="1" lang="en-US" altLang="ja-JP" sz="1400" dirty="0" smtClean="0">
                <a:latin typeface="メイリオ" pitchFamily="50" charset="-128"/>
                <a:ea typeface="メイリオ" pitchFamily="50" charset="-128"/>
              </a:rPr>
              <a:t>GOGIC</a:t>
            </a:r>
            <a:r>
              <a:rPr kumimoji="1" lang="ja-JP" altLang="en-US" sz="1400" dirty="0" smtClean="0">
                <a:latin typeface="メイリオ" pitchFamily="50" charset="-128"/>
                <a:ea typeface="メイリオ" pitchFamily="50" charset="-128"/>
              </a:rPr>
              <a:t>」</a:t>
            </a:r>
            <a:r>
              <a:rPr lang="ja-JP" altLang="en-US" sz="1400" dirty="0" smtClean="0">
                <a:latin typeface="メイリオ" pitchFamily="50" charset="-128"/>
                <a:ea typeface="メイリオ" pitchFamily="50" charset="-128"/>
              </a:rPr>
              <a:t>は、</a:t>
            </a:r>
            <a:r>
              <a:rPr lang="en-US" altLang="ja-JP" sz="1400" dirty="0" smtClean="0">
                <a:latin typeface="メイリオ" pitchFamily="50" charset="-128"/>
                <a:ea typeface="メイリオ" pitchFamily="50" charset="-128"/>
              </a:rPr>
              <a:t>6</a:t>
            </a:r>
            <a:r>
              <a:rPr lang="ja-JP" altLang="en-US" sz="1400" dirty="0" smtClean="0">
                <a:latin typeface="メイリオ" pitchFamily="50" charset="-128"/>
                <a:ea typeface="メイリオ" pitchFamily="50" charset="-128"/>
              </a:rPr>
              <a:t>月から活動を開始しました。</a:t>
            </a:r>
            <a:endParaRPr lang="en-US" altLang="ja-JP" sz="1400" dirty="0" smtClean="0">
              <a:latin typeface="メイリオ" pitchFamily="50" charset="-128"/>
              <a:ea typeface="メイリオ" pitchFamily="50" charset="-128"/>
            </a:endParaRPr>
          </a:p>
          <a:p>
            <a:r>
              <a:rPr kumimoji="1" lang="ja-JP" altLang="en-US" sz="1400" dirty="0" smtClean="0">
                <a:latin typeface="メイリオ" pitchFamily="50" charset="-128"/>
                <a:ea typeface="メイリオ" pitchFamily="50" charset="-128"/>
              </a:rPr>
              <a:t>当初は、設置個所探しに市役所を周るも、安全上の理由や、前例がないなどの理由で断られる日々に大苦戦致しました。そんな中、スポンサーでもあるケーブルテレビ</a:t>
            </a:r>
            <a:r>
              <a:rPr kumimoji="1" lang="en-US" altLang="ja-JP" sz="1400" dirty="0" smtClean="0">
                <a:latin typeface="メイリオ" pitchFamily="50" charset="-128"/>
                <a:ea typeface="メイリオ" pitchFamily="50" charset="-128"/>
              </a:rPr>
              <a:t>CCN</a:t>
            </a:r>
            <a:r>
              <a:rPr kumimoji="1" lang="ja-JP" altLang="en-US" sz="1400" dirty="0" smtClean="0">
                <a:latin typeface="メイリオ" pitchFamily="50" charset="-128"/>
                <a:ea typeface="メイリオ" pitchFamily="50" charset="-128"/>
              </a:rPr>
              <a:t>様の協力などによりテレビを使っての呼びかけなどを行い、モレラ岐阜様での設置が決定しました。安全面など学生が直接打ち合わせを重ね、</a:t>
            </a:r>
            <a:r>
              <a:rPr kumimoji="1" lang="en-US" altLang="ja-JP" sz="1400" dirty="0" smtClean="0">
                <a:latin typeface="メイリオ" pitchFamily="50" charset="-128"/>
                <a:ea typeface="メイリオ" pitchFamily="50" charset="-128"/>
              </a:rPr>
              <a:t>12</a:t>
            </a:r>
            <a:r>
              <a:rPr kumimoji="1" lang="ja-JP" altLang="en-US" sz="1400" dirty="0" smtClean="0">
                <a:latin typeface="メイリオ" pitchFamily="50" charset="-128"/>
                <a:ea typeface="メイリオ" pitchFamily="50" charset="-128"/>
              </a:rPr>
              <a:t>月</a:t>
            </a:r>
            <a:r>
              <a:rPr kumimoji="1" lang="en-US" altLang="ja-JP" sz="1400" dirty="0" smtClean="0">
                <a:latin typeface="メイリオ" pitchFamily="50" charset="-128"/>
                <a:ea typeface="メイリオ" pitchFamily="50" charset="-128"/>
              </a:rPr>
              <a:t>12</a:t>
            </a:r>
            <a:r>
              <a:rPr kumimoji="1" lang="ja-JP" altLang="en-US" sz="1400" dirty="0" smtClean="0">
                <a:latin typeface="メイリオ" pitchFamily="50" charset="-128"/>
                <a:ea typeface="メイリオ" pitchFamily="50" charset="-128"/>
              </a:rPr>
              <a:t>日より設置に至りました。（～</a:t>
            </a:r>
            <a:r>
              <a:rPr kumimoji="1" lang="en-US" altLang="ja-JP" sz="1400" dirty="0" smtClean="0">
                <a:latin typeface="メイリオ" pitchFamily="50" charset="-128"/>
                <a:ea typeface="メイリオ" pitchFamily="50" charset="-128"/>
              </a:rPr>
              <a:t>2016</a:t>
            </a:r>
            <a:r>
              <a:rPr kumimoji="1" lang="ja-JP" altLang="en-US" sz="1400" dirty="0" smtClean="0">
                <a:latin typeface="メイリオ" pitchFamily="50" charset="-128"/>
                <a:ea typeface="メイリオ" pitchFamily="50" charset="-128"/>
              </a:rPr>
              <a:t>年</a:t>
            </a:r>
            <a:r>
              <a:rPr kumimoji="1" lang="en-US" altLang="ja-JP" sz="1400" dirty="0" smtClean="0">
                <a:latin typeface="メイリオ" pitchFamily="50" charset="-128"/>
                <a:ea typeface="メイリオ" pitchFamily="50" charset="-128"/>
              </a:rPr>
              <a:t>1</a:t>
            </a:r>
            <a:r>
              <a:rPr kumimoji="1" lang="ja-JP" altLang="en-US" sz="1400" dirty="0" smtClean="0">
                <a:latin typeface="メイリオ" pitchFamily="50" charset="-128"/>
                <a:ea typeface="メイリオ" pitchFamily="50" charset="-128"/>
              </a:rPr>
              <a:t>月</a:t>
            </a:r>
            <a:r>
              <a:rPr kumimoji="1" lang="en-US" altLang="ja-JP" sz="1400" dirty="0" smtClean="0">
                <a:latin typeface="メイリオ" pitchFamily="50" charset="-128"/>
                <a:ea typeface="メイリオ" pitchFamily="50" charset="-128"/>
              </a:rPr>
              <a:t>10</a:t>
            </a:r>
            <a:r>
              <a:rPr kumimoji="1" lang="ja-JP" altLang="en-US" sz="1400" dirty="0" smtClean="0">
                <a:latin typeface="メイリオ" pitchFamily="50" charset="-128"/>
                <a:ea typeface="メイリオ" pitchFamily="50" charset="-128"/>
              </a:rPr>
              <a:t>日）</a:t>
            </a:r>
            <a:endParaRPr kumimoji="1" lang="en-US" altLang="ja-JP" sz="1400" dirty="0" smtClean="0">
              <a:latin typeface="メイリオ" pitchFamily="50" charset="-128"/>
              <a:ea typeface="メイリオ" pitchFamily="50" charset="-128"/>
            </a:endParaRPr>
          </a:p>
          <a:p>
            <a:r>
              <a:rPr lang="en-US" altLang="ja-JP" sz="1400" dirty="0">
                <a:latin typeface="メイリオ" pitchFamily="50" charset="-128"/>
                <a:ea typeface="メイリオ" pitchFamily="50" charset="-128"/>
              </a:rPr>
              <a:t>5</a:t>
            </a:r>
            <a:r>
              <a:rPr lang="ja-JP" altLang="en-US" sz="1400" dirty="0" smtClean="0">
                <a:latin typeface="メイリオ" pitchFamily="50" charset="-128"/>
                <a:ea typeface="メイリオ" pitchFamily="50" charset="-128"/>
              </a:rPr>
              <a:t>月のイベントは、あくまでもプレゼン</a:t>
            </a:r>
            <a:r>
              <a:rPr lang="ja-JP" altLang="en-US" sz="1400" dirty="0">
                <a:latin typeface="メイリオ" pitchFamily="50" charset="-128"/>
                <a:ea typeface="メイリオ" pitchFamily="50" charset="-128"/>
              </a:rPr>
              <a:t>テーション</a:t>
            </a:r>
            <a:r>
              <a:rPr lang="ja-JP" altLang="en-US" sz="1400" dirty="0" smtClean="0">
                <a:latin typeface="メイリオ" pitchFamily="50" charset="-128"/>
                <a:ea typeface="メイリオ" pitchFamily="50" charset="-128"/>
              </a:rPr>
              <a:t>であり、実施してこそ意味がある企画です。地元の学生の「夢」を地元企業が支援し、地元を活性化させるという主旨が完結致しました。</a:t>
            </a:r>
            <a:endParaRPr lang="en-US" altLang="ja-JP" sz="1400" dirty="0" smtClean="0">
              <a:latin typeface="メイリオ" pitchFamily="50" charset="-128"/>
              <a:ea typeface="メイリオ" pitchFamily="50" charset="-128"/>
            </a:endParaRPr>
          </a:p>
          <a:p>
            <a:endParaRPr kumimoji="1" lang="en-US" altLang="ja-JP" sz="1400" dirty="0" smtClean="0">
              <a:latin typeface="メイリオ" pitchFamily="50" charset="-128"/>
              <a:ea typeface="メイリオ" pitchFamily="50" charset="-128"/>
            </a:endParaRPr>
          </a:p>
          <a:p>
            <a:endParaRPr kumimoji="1" lang="ja-JP" altLang="en-US" sz="1400" dirty="0">
              <a:latin typeface="メイリオ" pitchFamily="50" charset="-128"/>
              <a:ea typeface="メイリオ" pitchFamily="50" charset="-128"/>
            </a:endParaRPr>
          </a:p>
        </p:txBody>
      </p:sp>
      <p:pic>
        <p:nvPicPr>
          <p:cNvPr id="1026" name="Picture 2" descr="D:\Users\user\Desktop\アワードその後\IMG_8441.JPG"/>
          <p:cNvPicPr>
            <a:picLocks noChangeAspect="1" noChangeArrowheads="1"/>
          </p:cNvPicPr>
          <p:nvPr/>
        </p:nvPicPr>
        <p:blipFill>
          <a:blip r:embed="rId2" cstate="print"/>
          <a:srcRect/>
          <a:stretch>
            <a:fillRect/>
          </a:stretch>
        </p:blipFill>
        <p:spPr bwMode="auto">
          <a:xfrm>
            <a:off x="7092280" y="3933056"/>
            <a:ext cx="792088" cy="594066"/>
          </a:xfrm>
          <a:prstGeom prst="rect">
            <a:avLst/>
          </a:prstGeom>
          <a:noFill/>
        </p:spPr>
      </p:pic>
      <p:pic>
        <p:nvPicPr>
          <p:cNvPr id="1027" name="Picture 3" descr="D:\Users\user\Desktop\アワードその後\アワードPOPA5.jpg"/>
          <p:cNvPicPr>
            <a:picLocks noChangeAspect="1" noChangeArrowheads="1"/>
          </p:cNvPicPr>
          <p:nvPr/>
        </p:nvPicPr>
        <p:blipFill>
          <a:blip r:embed="rId3" cstate="print"/>
          <a:srcRect/>
          <a:stretch>
            <a:fillRect/>
          </a:stretch>
        </p:blipFill>
        <p:spPr bwMode="auto">
          <a:xfrm>
            <a:off x="5292080" y="5301208"/>
            <a:ext cx="1296144" cy="902726"/>
          </a:xfrm>
          <a:prstGeom prst="rect">
            <a:avLst/>
          </a:prstGeom>
          <a:ln>
            <a:noFill/>
          </a:ln>
          <a:effectLst>
            <a:outerShdw blurRad="292100" dist="139700" dir="2700000" algn="tl" rotWithShape="0">
              <a:srgbClr val="333333">
                <a:alpha val="65000"/>
              </a:srgbClr>
            </a:outerShdw>
          </a:effectLst>
        </p:spPr>
      </p:pic>
      <p:pic>
        <p:nvPicPr>
          <p:cNvPr id="1028" name="Picture 4" descr="D:\Users\user\Desktop\アワードその後\IMG_6019.JPG"/>
          <p:cNvPicPr>
            <a:picLocks noChangeAspect="1" noChangeArrowheads="1"/>
          </p:cNvPicPr>
          <p:nvPr/>
        </p:nvPicPr>
        <p:blipFill>
          <a:blip r:embed="rId4" cstate="print"/>
          <a:srcRect/>
          <a:stretch>
            <a:fillRect/>
          </a:stretch>
        </p:blipFill>
        <p:spPr bwMode="auto">
          <a:xfrm>
            <a:off x="1691680" y="5445224"/>
            <a:ext cx="1346127" cy="1009595"/>
          </a:xfrm>
          <a:prstGeom prst="rect">
            <a:avLst/>
          </a:prstGeom>
          <a:noFill/>
        </p:spPr>
      </p:pic>
      <p:pic>
        <p:nvPicPr>
          <p:cNvPr id="1030" name="Picture 6" descr="D:\Users\user\Desktop\アワードその後\新しいフォルダー\2.jpg"/>
          <p:cNvPicPr>
            <a:picLocks noChangeAspect="1" noChangeArrowheads="1"/>
          </p:cNvPicPr>
          <p:nvPr/>
        </p:nvPicPr>
        <p:blipFill>
          <a:blip r:embed="rId5" cstate="print"/>
          <a:srcRect/>
          <a:stretch>
            <a:fillRect/>
          </a:stretch>
        </p:blipFill>
        <p:spPr bwMode="auto">
          <a:xfrm>
            <a:off x="251520" y="5013176"/>
            <a:ext cx="864096" cy="1296144"/>
          </a:xfrm>
          <a:prstGeom prst="rect">
            <a:avLst/>
          </a:prstGeom>
          <a:noFill/>
        </p:spPr>
      </p:pic>
      <p:pic>
        <p:nvPicPr>
          <p:cNvPr id="1031" name="Picture 7" descr="D:\Users\user\Desktop\アワードその後\新しいフォルダー\11248337_1442286826074785_3227189037780931934_n.jpg"/>
          <p:cNvPicPr>
            <a:picLocks noChangeAspect="1" noChangeArrowheads="1"/>
          </p:cNvPicPr>
          <p:nvPr/>
        </p:nvPicPr>
        <p:blipFill>
          <a:blip r:embed="rId6" cstate="print"/>
          <a:srcRect/>
          <a:stretch>
            <a:fillRect/>
          </a:stretch>
        </p:blipFill>
        <p:spPr bwMode="auto">
          <a:xfrm>
            <a:off x="1691680" y="4077072"/>
            <a:ext cx="1248139" cy="936104"/>
          </a:xfrm>
          <a:prstGeom prst="rect">
            <a:avLst/>
          </a:prstGeom>
          <a:noFill/>
        </p:spPr>
      </p:pic>
      <p:pic>
        <p:nvPicPr>
          <p:cNvPr id="1032" name="Picture 8" descr="D:\Users\user\Desktop\アワードその後\新しいフォルダー\1.jpg"/>
          <p:cNvPicPr>
            <a:picLocks noChangeAspect="1" noChangeArrowheads="1"/>
          </p:cNvPicPr>
          <p:nvPr/>
        </p:nvPicPr>
        <p:blipFill>
          <a:blip r:embed="rId7" cstate="print"/>
          <a:srcRect/>
          <a:stretch>
            <a:fillRect/>
          </a:stretch>
        </p:blipFill>
        <p:spPr bwMode="auto">
          <a:xfrm>
            <a:off x="251520" y="4077072"/>
            <a:ext cx="1295889" cy="864600"/>
          </a:xfrm>
          <a:prstGeom prst="rect">
            <a:avLst/>
          </a:prstGeom>
          <a:noFill/>
        </p:spPr>
      </p:pic>
      <p:pic>
        <p:nvPicPr>
          <p:cNvPr id="1033" name="Picture 9" descr="D:\Users\user\Desktop\アワードその後\新しいフォルダー\IMG_8192.JPG"/>
          <p:cNvPicPr>
            <a:picLocks noChangeAspect="1" noChangeArrowheads="1"/>
          </p:cNvPicPr>
          <p:nvPr/>
        </p:nvPicPr>
        <p:blipFill>
          <a:blip r:embed="rId8" cstate="print"/>
          <a:srcRect/>
          <a:stretch>
            <a:fillRect/>
          </a:stretch>
        </p:blipFill>
        <p:spPr bwMode="auto">
          <a:xfrm>
            <a:off x="4860032" y="4077072"/>
            <a:ext cx="1080120" cy="810090"/>
          </a:xfrm>
          <a:prstGeom prst="rect">
            <a:avLst/>
          </a:prstGeom>
          <a:noFill/>
        </p:spPr>
      </p:pic>
      <p:sp>
        <p:nvSpPr>
          <p:cNvPr id="14" name="テキスト ボックス 13"/>
          <p:cNvSpPr txBox="1"/>
          <p:nvPr/>
        </p:nvSpPr>
        <p:spPr>
          <a:xfrm>
            <a:off x="107504" y="6392361"/>
            <a:ext cx="140134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100" dirty="0" smtClean="0">
                <a:latin typeface="メイリオ" pitchFamily="50" charset="-128"/>
                <a:ea typeface="メイリオ" pitchFamily="50" charset="-128"/>
              </a:rPr>
              <a:t>5</a:t>
            </a:r>
            <a:r>
              <a:rPr kumimoji="1" lang="ja-JP" altLang="en-US" sz="1100" dirty="0" smtClean="0">
                <a:latin typeface="メイリオ" pitchFamily="50" charset="-128"/>
                <a:ea typeface="メイリオ" pitchFamily="50" charset="-128"/>
              </a:rPr>
              <a:t>月グランプリ獲得</a:t>
            </a:r>
            <a:endParaRPr kumimoji="1" lang="ja-JP" altLang="en-US" sz="1100" dirty="0">
              <a:latin typeface="メイリオ" pitchFamily="50" charset="-128"/>
              <a:ea typeface="メイリオ" pitchFamily="50" charset="-128"/>
            </a:endParaRPr>
          </a:p>
        </p:txBody>
      </p:sp>
      <p:sp>
        <p:nvSpPr>
          <p:cNvPr id="15" name="テキスト ボックス 14"/>
          <p:cNvSpPr txBox="1"/>
          <p:nvPr/>
        </p:nvSpPr>
        <p:spPr>
          <a:xfrm>
            <a:off x="1691680" y="5085184"/>
            <a:ext cx="141256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1100" dirty="0">
                <a:latin typeface="メイリオ" pitchFamily="50" charset="-128"/>
                <a:ea typeface="メイリオ" pitchFamily="50" charset="-128"/>
              </a:rPr>
              <a:t>7</a:t>
            </a:r>
            <a:r>
              <a:rPr kumimoji="1" lang="ja-JP" altLang="en-US" sz="1100" dirty="0" smtClean="0">
                <a:latin typeface="メイリオ" pitchFamily="50" charset="-128"/>
                <a:ea typeface="メイリオ" pitchFamily="50" charset="-128"/>
              </a:rPr>
              <a:t>月</a:t>
            </a:r>
            <a:r>
              <a:rPr kumimoji="1" lang="en-US" altLang="ja-JP" sz="1100" dirty="0" smtClean="0">
                <a:latin typeface="メイリオ" pitchFamily="50" charset="-128"/>
                <a:ea typeface="メイリオ" pitchFamily="50" charset="-128"/>
              </a:rPr>
              <a:t>CCN</a:t>
            </a:r>
            <a:r>
              <a:rPr kumimoji="1" lang="ja-JP" altLang="en-US" sz="1100" dirty="0" smtClean="0">
                <a:latin typeface="メイリオ" pitchFamily="50" charset="-128"/>
                <a:ea typeface="メイリオ" pitchFamily="50" charset="-128"/>
              </a:rPr>
              <a:t>打ち合わせ</a:t>
            </a:r>
            <a:endParaRPr kumimoji="1" lang="ja-JP" altLang="en-US" sz="1100" dirty="0">
              <a:latin typeface="メイリオ" pitchFamily="50" charset="-128"/>
              <a:ea typeface="メイリオ" pitchFamily="50" charset="-128"/>
            </a:endParaRPr>
          </a:p>
        </p:txBody>
      </p:sp>
      <p:sp>
        <p:nvSpPr>
          <p:cNvPr id="16" name="テキスト ボックス 15"/>
          <p:cNvSpPr txBox="1"/>
          <p:nvPr/>
        </p:nvSpPr>
        <p:spPr>
          <a:xfrm>
            <a:off x="1737797" y="6525344"/>
            <a:ext cx="889987"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1100" dirty="0" smtClean="0">
                <a:latin typeface="メイリオ" pitchFamily="50" charset="-128"/>
                <a:ea typeface="メイリオ" pitchFamily="50" charset="-128"/>
              </a:rPr>
              <a:t>設置交渉①</a:t>
            </a:r>
            <a:endParaRPr kumimoji="1" lang="ja-JP" altLang="en-US" sz="1100" dirty="0">
              <a:latin typeface="メイリオ" pitchFamily="50" charset="-128"/>
              <a:ea typeface="メイリオ" pitchFamily="50" charset="-128"/>
            </a:endParaRPr>
          </a:p>
        </p:txBody>
      </p:sp>
      <p:sp>
        <p:nvSpPr>
          <p:cNvPr id="18" name="テキスト ボックス 17"/>
          <p:cNvSpPr txBox="1"/>
          <p:nvPr/>
        </p:nvSpPr>
        <p:spPr>
          <a:xfrm>
            <a:off x="3347864" y="6141204"/>
            <a:ext cx="1595309" cy="6001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1100" dirty="0" smtClean="0">
                <a:latin typeface="メイリオ" pitchFamily="50" charset="-128"/>
                <a:ea typeface="メイリオ" pitchFamily="50" charset="-128"/>
              </a:rPr>
              <a:t>8</a:t>
            </a:r>
            <a:r>
              <a:rPr kumimoji="1" lang="ja-JP" altLang="en-US" sz="1100" dirty="0" smtClean="0">
                <a:latin typeface="メイリオ" pitchFamily="50" charset="-128"/>
                <a:ea typeface="メイリオ" pitchFamily="50" charset="-128"/>
              </a:rPr>
              <a:t>月～</a:t>
            </a:r>
            <a:r>
              <a:rPr lang="en-US" altLang="ja-JP" sz="1100" dirty="0">
                <a:latin typeface="メイリオ" pitchFamily="50" charset="-128"/>
                <a:ea typeface="メイリオ" pitchFamily="50" charset="-128"/>
              </a:rPr>
              <a:t>11</a:t>
            </a:r>
            <a:r>
              <a:rPr kumimoji="1" lang="ja-JP" altLang="en-US" sz="1100" dirty="0" smtClean="0">
                <a:latin typeface="メイリオ" pitchFamily="50" charset="-128"/>
                <a:ea typeface="メイリオ" pitchFamily="50" charset="-128"/>
              </a:rPr>
              <a:t>月</a:t>
            </a:r>
            <a:endParaRPr kumimoji="1" lang="en-US" altLang="ja-JP" sz="1100" dirty="0" smtClean="0">
              <a:latin typeface="メイリオ" pitchFamily="50" charset="-128"/>
              <a:ea typeface="メイリオ" pitchFamily="50" charset="-128"/>
            </a:endParaRPr>
          </a:p>
          <a:p>
            <a:r>
              <a:rPr kumimoji="1" lang="ja-JP" altLang="en-US" sz="1100" dirty="0" smtClean="0">
                <a:latin typeface="メイリオ" pitchFamily="50" charset="-128"/>
                <a:ea typeface="メイリオ" pitchFamily="50" charset="-128"/>
              </a:rPr>
              <a:t>機器・プログラム制作</a:t>
            </a:r>
            <a:endParaRPr kumimoji="1" lang="en-US" altLang="ja-JP" sz="1100" dirty="0" smtClean="0">
              <a:latin typeface="メイリオ" pitchFamily="50" charset="-128"/>
              <a:ea typeface="メイリオ" pitchFamily="50" charset="-128"/>
            </a:endParaRPr>
          </a:p>
          <a:p>
            <a:r>
              <a:rPr lang="ja-JP" altLang="en-US" sz="1100" dirty="0" smtClean="0">
                <a:latin typeface="メイリオ" pitchFamily="50" charset="-128"/>
                <a:ea typeface="メイリオ" pitchFamily="50" charset="-128"/>
              </a:rPr>
              <a:t>音声録音</a:t>
            </a:r>
            <a:endParaRPr kumimoji="1" lang="ja-JP" altLang="en-US" sz="1100" dirty="0">
              <a:latin typeface="メイリオ" pitchFamily="50" charset="-128"/>
              <a:ea typeface="メイリオ" pitchFamily="50" charset="-128"/>
            </a:endParaRPr>
          </a:p>
        </p:txBody>
      </p:sp>
      <p:pic>
        <p:nvPicPr>
          <p:cNvPr id="1034" name="Picture 10" descr="D:\Users\user\Desktop\アワードその後\新しいフォルダー\IMG_8200.JPG"/>
          <p:cNvPicPr>
            <a:picLocks noChangeAspect="1" noChangeArrowheads="1"/>
          </p:cNvPicPr>
          <p:nvPr/>
        </p:nvPicPr>
        <p:blipFill>
          <a:blip r:embed="rId9" cstate="print"/>
          <a:srcRect/>
          <a:stretch>
            <a:fillRect/>
          </a:stretch>
        </p:blipFill>
        <p:spPr bwMode="auto">
          <a:xfrm>
            <a:off x="6012160" y="4077072"/>
            <a:ext cx="1008112" cy="756084"/>
          </a:xfrm>
          <a:prstGeom prst="rect">
            <a:avLst/>
          </a:prstGeom>
          <a:noFill/>
        </p:spPr>
      </p:pic>
      <p:sp>
        <p:nvSpPr>
          <p:cNvPr id="20" name="テキスト ボックス 19"/>
          <p:cNvSpPr txBox="1"/>
          <p:nvPr/>
        </p:nvSpPr>
        <p:spPr>
          <a:xfrm>
            <a:off x="5148064" y="4941168"/>
            <a:ext cx="1630575"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1100" dirty="0">
                <a:latin typeface="メイリオ" pitchFamily="50" charset="-128"/>
                <a:ea typeface="メイリオ" pitchFamily="50" charset="-128"/>
              </a:rPr>
              <a:t>11</a:t>
            </a:r>
            <a:r>
              <a:rPr kumimoji="1" lang="ja-JP" altLang="en-US" sz="1100" dirty="0" smtClean="0">
                <a:latin typeface="メイリオ" pitchFamily="50" charset="-128"/>
                <a:ea typeface="メイリオ" pitchFamily="50" charset="-128"/>
              </a:rPr>
              <a:t>月設置交渉②～決定</a:t>
            </a:r>
            <a:endParaRPr kumimoji="1" lang="ja-JP" altLang="en-US" sz="1100" dirty="0">
              <a:latin typeface="メイリオ" pitchFamily="50" charset="-128"/>
              <a:ea typeface="メイリオ" pitchFamily="50" charset="-128"/>
            </a:endParaRPr>
          </a:p>
        </p:txBody>
      </p:sp>
      <p:pic>
        <p:nvPicPr>
          <p:cNvPr id="1035" name="Picture 11" descr="D:\Users\user\Desktop\12243583_1492882447681889_6582299747968143593_n.jpg"/>
          <p:cNvPicPr>
            <a:picLocks noChangeAspect="1" noChangeArrowheads="1"/>
          </p:cNvPicPr>
          <p:nvPr/>
        </p:nvPicPr>
        <p:blipFill>
          <a:blip r:embed="rId10" cstate="print"/>
          <a:srcRect/>
          <a:stretch>
            <a:fillRect/>
          </a:stretch>
        </p:blipFill>
        <p:spPr bwMode="auto">
          <a:xfrm>
            <a:off x="3347864" y="5157192"/>
            <a:ext cx="1250058" cy="937544"/>
          </a:xfrm>
          <a:prstGeom prst="rect">
            <a:avLst/>
          </a:prstGeom>
          <a:noFill/>
        </p:spPr>
      </p:pic>
      <p:pic>
        <p:nvPicPr>
          <p:cNvPr id="1036" name="Picture 12" descr="D:\Users\user\Desktop\12366419_1496675373969263_4221403327700010770_n.jpg"/>
          <p:cNvPicPr>
            <a:picLocks noChangeAspect="1" noChangeArrowheads="1"/>
          </p:cNvPicPr>
          <p:nvPr/>
        </p:nvPicPr>
        <p:blipFill>
          <a:blip r:embed="rId11" cstate="print"/>
          <a:srcRect/>
          <a:stretch>
            <a:fillRect/>
          </a:stretch>
        </p:blipFill>
        <p:spPr bwMode="auto">
          <a:xfrm>
            <a:off x="7956376" y="4221088"/>
            <a:ext cx="1008112" cy="617468"/>
          </a:xfrm>
          <a:prstGeom prst="rect">
            <a:avLst/>
          </a:prstGeom>
          <a:noFill/>
        </p:spPr>
      </p:pic>
      <p:pic>
        <p:nvPicPr>
          <p:cNvPr id="6" name="Picture 4"/>
          <p:cNvPicPr>
            <a:picLocks noChangeAspect="1" noChangeArrowheads="1"/>
          </p:cNvPicPr>
          <p:nvPr/>
        </p:nvPicPr>
        <p:blipFill>
          <a:blip r:embed="rId12" cstate="print"/>
          <a:srcRect/>
          <a:stretch>
            <a:fillRect/>
          </a:stretch>
        </p:blipFill>
        <p:spPr bwMode="auto">
          <a:xfrm>
            <a:off x="3347864" y="4077072"/>
            <a:ext cx="1296144" cy="972367"/>
          </a:xfrm>
          <a:prstGeom prst="rect">
            <a:avLst/>
          </a:prstGeom>
          <a:noFill/>
          <a:ln w="9525">
            <a:noFill/>
            <a:miter lim="800000"/>
            <a:headEnd/>
            <a:tailEnd/>
          </a:ln>
          <a:effectLst>
            <a:outerShdw dist="107763" dir="13500000" algn="ctr" rotWithShape="0">
              <a:srgbClr val="808080">
                <a:alpha val="50000"/>
              </a:srgbClr>
            </a:outerShdw>
          </a:effectLst>
        </p:spPr>
      </p:pic>
      <p:sp>
        <p:nvSpPr>
          <p:cNvPr id="23" name="テキスト ボックス 22"/>
          <p:cNvSpPr txBox="1"/>
          <p:nvPr/>
        </p:nvSpPr>
        <p:spPr>
          <a:xfrm>
            <a:off x="7092280" y="4797152"/>
            <a:ext cx="1191352" cy="2616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1100" dirty="0" smtClean="0">
                <a:latin typeface="メイリオ" pitchFamily="50" charset="-128"/>
                <a:ea typeface="メイリオ" pitchFamily="50" charset="-128"/>
              </a:rPr>
              <a:t>NHK</a:t>
            </a:r>
            <a:r>
              <a:rPr kumimoji="1" lang="ja-JP" altLang="en-US" sz="1100" dirty="0" smtClean="0">
                <a:latin typeface="メイリオ" pitchFamily="50" charset="-128"/>
                <a:ea typeface="メイリオ" pitchFamily="50" charset="-128"/>
              </a:rPr>
              <a:t>取材・放送</a:t>
            </a:r>
            <a:endParaRPr kumimoji="1" lang="ja-JP" altLang="en-US" sz="1100" dirty="0">
              <a:latin typeface="メイリオ" pitchFamily="50" charset="-128"/>
              <a:ea typeface="メイリオ" pitchFamily="50" charset="-128"/>
            </a:endParaRPr>
          </a:p>
        </p:txBody>
      </p:sp>
      <p:sp>
        <p:nvSpPr>
          <p:cNvPr id="24" name="テキスト ボックス 23"/>
          <p:cNvSpPr txBox="1"/>
          <p:nvPr/>
        </p:nvSpPr>
        <p:spPr>
          <a:xfrm>
            <a:off x="5076056" y="6165304"/>
            <a:ext cx="947695" cy="30777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1400" dirty="0" smtClean="0">
                <a:latin typeface="メイリオ" pitchFamily="50" charset="-128"/>
                <a:ea typeface="メイリオ" pitchFamily="50" charset="-128"/>
              </a:rPr>
              <a:t>12</a:t>
            </a:r>
            <a:r>
              <a:rPr kumimoji="1" lang="ja-JP" altLang="en-US" sz="1400" dirty="0" smtClean="0">
                <a:latin typeface="メイリオ" pitchFamily="50" charset="-128"/>
                <a:ea typeface="メイリオ" pitchFamily="50" charset="-128"/>
              </a:rPr>
              <a:t>月実施</a:t>
            </a:r>
            <a:endParaRPr kumimoji="1" lang="ja-JP" altLang="en-US" sz="1400" dirty="0">
              <a:latin typeface="メイリオ" pitchFamily="50" charset="-128"/>
              <a:ea typeface="メイリオ" pitchFamily="50" charset="-128"/>
            </a:endParaRPr>
          </a:p>
        </p:txBody>
      </p:sp>
      <p:pic>
        <p:nvPicPr>
          <p:cNvPr id="1037" name="Picture 13" descr="D:\Users\user\Desktop\アワードその後\12.11アワード設置\IMG_8469.JPG"/>
          <p:cNvPicPr>
            <a:picLocks noChangeAspect="1" noChangeArrowheads="1"/>
          </p:cNvPicPr>
          <p:nvPr/>
        </p:nvPicPr>
        <p:blipFill>
          <a:blip r:embed="rId13" cstate="print"/>
          <a:srcRect/>
          <a:stretch>
            <a:fillRect/>
          </a:stretch>
        </p:blipFill>
        <p:spPr bwMode="auto">
          <a:xfrm>
            <a:off x="6876256" y="5157192"/>
            <a:ext cx="1296144" cy="972107"/>
          </a:xfrm>
          <a:prstGeom prst="rect">
            <a:avLst/>
          </a:prstGeom>
          <a:ln>
            <a:noFill/>
          </a:ln>
          <a:effectLst>
            <a:outerShdw blurRad="292100" dist="139700" dir="2700000" algn="tl" rotWithShape="0">
              <a:srgbClr val="333333">
                <a:alpha val="65000"/>
              </a:srgbClr>
            </a:outerShdw>
          </a:effectLst>
        </p:spPr>
      </p:pic>
      <p:pic>
        <p:nvPicPr>
          <p:cNvPr id="1038" name="Picture 14" descr="D:\Users\user\Desktop\アワードその後\12.11アワード設置\IMG_8456.JPG"/>
          <p:cNvPicPr>
            <a:picLocks noChangeAspect="1" noChangeArrowheads="1"/>
          </p:cNvPicPr>
          <p:nvPr/>
        </p:nvPicPr>
        <p:blipFill>
          <a:blip r:embed="rId14" cstate="print"/>
          <a:srcRect/>
          <a:stretch>
            <a:fillRect/>
          </a:stretch>
        </p:blipFill>
        <p:spPr bwMode="auto">
          <a:xfrm>
            <a:off x="8028384" y="5733256"/>
            <a:ext cx="871259" cy="653444"/>
          </a:xfrm>
          <a:prstGeom prst="rect">
            <a:avLst/>
          </a:prstGeom>
          <a:ln>
            <a:noFill/>
          </a:ln>
          <a:effectLst>
            <a:outerShdw blurRad="292100" dist="139700" dir="2700000" algn="tl" rotWithShape="0">
              <a:srgbClr val="333333">
                <a:alpha val="65000"/>
              </a:srgbClr>
            </a:outerShdw>
          </a:effectLst>
        </p:spPr>
      </p:pic>
      <p:sp>
        <p:nvSpPr>
          <p:cNvPr id="27" name="テキスト ボックス 26"/>
          <p:cNvSpPr txBox="1"/>
          <p:nvPr/>
        </p:nvSpPr>
        <p:spPr>
          <a:xfrm>
            <a:off x="5652120" y="6525344"/>
            <a:ext cx="3357009" cy="21544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800" dirty="0" smtClean="0">
                <a:solidFill>
                  <a:srgbClr val="FF0000"/>
                </a:solidFill>
                <a:latin typeface="メイリオ" pitchFamily="50" charset="-128"/>
                <a:ea typeface="メイリオ" pitchFamily="50" charset="-128"/>
              </a:rPr>
              <a:t>～</a:t>
            </a:r>
            <a:r>
              <a:rPr kumimoji="1" lang="en-US" altLang="ja-JP" sz="800" dirty="0" smtClean="0">
                <a:solidFill>
                  <a:srgbClr val="FF0000"/>
                </a:solidFill>
                <a:latin typeface="メイリオ" pitchFamily="50" charset="-128"/>
                <a:ea typeface="メイリオ" pitchFamily="50" charset="-128"/>
              </a:rPr>
              <a:t>2016</a:t>
            </a:r>
            <a:r>
              <a:rPr kumimoji="1" lang="ja-JP" altLang="en-US" sz="800" dirty="0" smtClean="0">
                <a:solidFill>
                  <a:srgbClr val="FF0000"/>
                </a:solidFill>
                <a:latin typeface="メイリオ" pitchFamily="50" charset="-128"/>
                <a:ea typeface="メイリオ" pitchFamily="50" charset="-128"/>
              </a:rPr>
              <a:t>年</a:t>
            </a:r>
            <a:r>
              <a:rPr kumimoji="1" lang="en-US" altLang="ja-JP" sz="800" dirty="0" smtClean="0">
                <a:solidFill>
                  <a:srgbClr val="FF0000"/>
                </a:solidFill>
                <a:latin typeface="メイリオ" pitchFamily="50" charset="-128"/>
                <a:ea typeface="メイリオ" pitchFamily="50" charset="-128"/>
              </a:rPr>
              <a:t>1</a:t>
            </a:r>
            <a:r>
              <a:rPr kumimoji="1" lang="ja-JP" altLang="en-US" sz="800" dirty="0" smtClean="0">
                <a:solidFill>
                  <a:srgbClr val="FF0000"/>
                </a:solidFill>
                <a:latin typeface="メイリオ" pitchFamily="50" charset="-128"/>
                <a:ea typeface="メイリオ" pitchFamily="50" charset="-128"/>
              </a:rPr>
              <a:t>月</a:t>
            </a:r>
            <a:r>
              <a:rPr kumimoji="1" lang="en-US" altLang="ja-JP" sz="800" dirty="0" smtClean="0">
                <a:solidFill>
                  <a:srgbClr val="FF0000"/>
                </a:solidFill>
                <a:latin typeface="メイリオ" pitchFamily="50" charset="-128"/>
                <a:ea typeface="メイリオ" pitchFamily="50" charset="-128"/>
              </a:rPr>
              <a:t>10</a:t>
            </a:r>
            <a:r>
              <a:rPr kumimoji="1" lang="ja-JP" altLang="en-US" sz="800" dirty="0" smtClean="0">
                <a:solidFill>
                  <a:srgbClr val="FF0000"/>
                </a:solidFill>
                <a:latin typeface="メイリオ" pitchFamily="50" charset="-128"/>
                <a:ea typeface="メイリオ" pitchFamily="50" charset="-128"/>
              </a:rPr>
              <a:t>日 モレラ岐阜</a:t>
            </a:r>
            <a:r>
              <a:rPr kumimoji="1" lang="en-US" altLang="ja-JP" sz="800" dirty="0" smtClean="0">
                <a:solidFill>
                  <a:srgbClr val="FF0000"/>
                </a:solidFill>
                <a:latin typeface="メイリオ" pitchFamily="50" charset="-128"/>
                <a:ea typeface="メイリオ" pitchFamily="50" charset="-128"/>
              </a:rPr>
              <a:t>1F</a:t>
            </a:r>
            <a:r>
              <a:rPr kumimoji="1" lang="ja-JP" altLang="en-US" sz="800" dirty="0" smtClean="0">
                <a:solidFill>
                  <a:srgbClr val="FF0000"/>
                </a:solidFill>
                <a:latin typeface="メイリオ" pitchFamily="50" charset="-128"/>
                <a:ea typeface="メイリオ" pitchFamily="50" charset="-128"/>
              </a:rPr>
              <a:t>飲料用ゴミ箱に設置してあります。</a:t>
            </a:r>
            <a:endParaRPr kumimoji="1" lang="ja-JP" altLang="en-US" sz="800" dirty="0">
              <a:solidFill>
                <a:srgbClr val="FF0000"/>
              </a:solidFill>
              <a:latin typeface="メイリオ" pitchFamily="50" charset="-128"/>
              <a:ea typeface="メイリオ" pitchFamily="50" charset="-128"/>
            </a:endParaRPr>
          </a:p>
        </p:txBody>
      </p:sp>
      <p:pic>
        <p:nvPicPr>
          <p:cNvPr id="28" name="Picture 2"/>
          <p:cNvPicPr>
            <a:picLocks noChangeAspect="1" noChangeArrowheads="1"/>
          </p:cNvPicPr>
          <p:nvPr/>
        </p:nvPicPr>
        <p:blipFill>
          <a:blip r:embed="rId15" cstate="print"/>
          <a:srcRect/>
          <a:stretch>
            <a:fillRect/>
          </a:stretch>
        </p:blipFill>
        <p:spPr bwMode="auto">
          <a:xfrm>
            <a:off x="755576" y="260648"/>
            <a:ext cx="4392488" cy="7504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D:\Users\user\Desktop\IMG_8838.JPG"/>
          <p:cNvPicPr>
            <a:picLocks noChangeAspect="1" noChangeArrowheads="1"/>
          </p:cNvPicPr>
          <p:nvPr/>
        </p:nvPicPr>
        <p:blipFill>
          <a:blip r:embed="rId2" cstate="print"/>
          <a:srcRect/>
          <a:stretch>
            <a:fillRect/>
          </a:stretch>
        </p:blipFill>
        <p:spPr bwMode="auto">
          <a:xfrm>
            <a:off x="4644008" y="4005064"/>
            <a:ext cx="2048227" cy="1152128"/>
          </a:xfrm>
          <a:prstGeom prst="rect">
            <a:avLst/>
          </a:prstGeom>
          <a:noFill/>
        </p:spPr>
      </p:pic>
      <p:sp>
        <p:nvSpPr>
          <p:cNvPr id="2" name="タイトル 1"/>
          <p:cNvSpPr>
            <a:spLocks noGrp="1"/>
          </p:cNvSpPr>
          <p:nvPr>
            <p:ph type="title"/>
          </p:nvPr>
        </p:nvSpPr>
        <p:spPr>
          <a:xfrm>
            <a:off x="457200" y="341784"/>
            <a:ext cx="4978896" cy="1143000"/>
          </a:xfrm>
        </p:spPr>
        <p:txBody>
          <a:bodyPr>
            <a:normAutofit/>
          </a:bodyPr>
          <a:lstStyle/>
          <a:p>
            <a:pPr algn="l"/>
            <a:r>
              <a:rPr kumimoji="1" lang="ja-JP" altLang="en-US" sz="2000" dirty="0" smtClean="0">
                <a:latin typeface="ＤＦ太丸ゴシック体" pitchFamily="49" charset="-128"/>
                <a:ea typeface="ＤＦ太丸ゴシック体" pitchFamily="49" charset="-128"/>
              </a:rPr>
              <a:t>岐阜</a:t>
            </a:r>
            <a:r>
              <a:rPr kumimoji="1" lang="en-US" altLang="ja-JP" sz="2000" dirty="0" smtClean="0">
                <a:latin typeface="ＤＦ太丸ゴシック体" pitchFamily="49" charset="-128"/>
                <a:ea typeface="ＤＦ太丸ゴシック体" pitchFamily="49" charset="-128"/>
              </a:rPr>
              <a:t>100</a:t>
            </a:r>
            <a:r>
              <a:rPr kumimoji="1" lang="ja-JP" altLang="en-US" sz="2000" dirty="0" smtClean="0">
                <a:latin typeface="ＤＦ太丸ゴシック体" pitchFamily="49" charset="-128"/>
                <a:ea typeface="ＤＦ太丸ゴシック体" pitchFamily="49" charset="-128"/>
              </a:rPr>
              <a:t>万人アイドル化プロジェクト</a:t>
            </a:r>
            <a:endParaRPr kumimoji="1" lang="ja-JP" altLang="en-US" sz="2000" dirty="0">
              <a:latin typeface="ＤＦ太丸ゴシック体" pitchFamily="49" charset="-128"/>
              <a:ea typeface="ＤＦ太丸ゴシック体" pitchFamily="49" charset="-128"/>
            </a:endParaRPr>
          </a:p>
        </p:txBody>
      </p:sp>
      <p:sp>
        <p:nvSpPr>
          <p:cNvPr id="3" name="コンテンツ プレースホルダ 2"/>
          <p:cNvSpPr>
            <a:spLocks noGrp="1"/>
          </p:cNvSpPr>
          <p:nvPr>
            <p:ph idx="1"/>
          </p:nvPr>
        </p:nvSpPr>
        <p:spPr/>
        <p:txBody>
          <a:bodyPr>
            <a:normAutofit/>
          </a:bodyPr>
          <a:lstStyle/>
          <a:p>
            <a:r>
              <a:rPr kumimoji="1" lang="en-US" altLang="ja-JP" sz="1200" dirty="0" smtClean="0">
                <a:latin typeface="メイリオ" pitchFamily="50" charset="-128"/>
                <a:ea typeface="メイリオ" pitchFamily="50" charset="-128"/>
              </a:rPr>
              <a:t>5</a:t>
            </a:r>
            <a:r>
              <a:rPr kumimoji="1" lang="ja-JP" altLang="en-US" sz="1200" dirty="0" smtClean="0">
                <a:latin typeface="メイリオ" pitchFamily="50" charset="-128"/>
                <a:ea typeface="メイリオ" pitchFamily="50" charset="-128"/>
              </a:rPr>
              <a:t>月のイベント終了後も数多くの</a:t>
            </a:r>
            <a:r>
              <a:rPr lang="ja-JP" altLang="en-US" sz="1200" dirty="0" smtClean="0">
                <a:latin typeface="メイリオ" pitchFamily="50" charset="-128"/>
                <a:ea typeface="メイリオ" pitchFamily="50" charset="-128"/>
              </a:rPr>
              <a:t>取材や反響をいただきました。</a:t>
            </a:r>
            <a:r>
              <a:rPr lang="en-US" altLang="ja-JP" sz="1200" dirty="0" smtClean="0">
                <a:latin typeface="メイリオ" pitchFamily="50" charset="-128"/>
                <a:ea typeface="メイリオ" pitchFamily="50" charset="-128"/>
              </a:rPr>
              <a:t>CD</a:t>
            </a:r>
            <a:r>
              <a:rPr lang="ja-JP" altLang="en-US" sz="1200" dirty="0" smtClean="0">
                <a:latin typeface="メイリオ" pitchFamily="50" charset="-128"/>
                <a:ea typeface="メイリオ" pitchFamily="50" charset="-128"/>
              </a:rPr>
              <a:t>セールスも同企画としては、異例の</a:t>
            </a:r>
            <a:r>
              <a:rPr lang="en-US" altLang="ja-JP" sz="1200" dirty="0" smtClean="0">
                <a:latin typeface="メイリオ" pitchFamily="50" charset="-128"/>
                <a:ea typeface="メイリオ" pitchFamily="50" charset="-128"/>
              </a:rPr>
              <a:t>1,000</a:t>
            </a:r>
            <a:r>
              <a:rPr lang="ja-JP" altLang="en-US" sz="1200" dirty="0" smtClean="0">
                <a:latin typeface="メイリオ" pitchFamily="50" charset="-128"/>
                <a:ea typeface="メイリオ" pitchFamily="50" charset="-128"/>
              </a:rPr>
              <a:t>枚近くの販売を記録しました。</a:t>
            </a:r>
            <a:endParaRPr lang="en-US" altLang="ja-JP" sz="1200" dirty="0" smtClean="0">
              <a:latin typeface="メイリオ" pitchFamily="50" charset="-128"/>
              <a:ea typeface="メイリオ" pitchFamily="50" charset="-128"/>
            </a:endParaRPr>
          </a:p>
          <a:p>
            <a:r>
              <a:rPr lang="ja-JP" altLang="en-US" sz="1200" dirty="0" smtClean="0">
                <a:latin typeface="メイリオ" pitchFamily="50" charset="-128"/>
                <a:ea typeface="メイリオ" pitchFamily="50" charset="-128"/>
              </a:rPr>
              <a:t>県内各地で地元の方を巻き込み撮影したプロモーション映像は、現在</a:t>
            </a:r>
            <a:r>
              <a:rPr lang="en-US" altLang="ja-JP" sz="1200" dirty="0" smtClean="0">
                <a:latin typeface="メイリオ" pitchFamily="50" charset="-128"/>
                <a:ea typeface="メイリオ" pitchFamily="50" charset="-128"/>
              </a:rPr>
              <a:t>6,000</a:t>
            </a:r>
            <a:r>
              <a:rPr lang="ja-JP" altLang="en-US" sz="1200" dirty="0" smtClean="0">
                <a:latin typeface="メイリオ" pitchFamily="50" charset="-128"/>
                <a:ea typeface="メイリオ" pitchFamily="50" charset="-128"/>
              </a:rPr>
              <a:t>近いアクセスを頂き、地元のみならず、多くの方に観ていただいております。</a:t>
            </a:r>
            <a:r>
              <a:rPr lang="en-US" altLang="ja-JP" sz="1200" dirty="0" smtClean="0">
                <a:latin typeface="メイリオ" pitchFamily="50" charset="-128"/>
                <a:ea typeface="メイリオ" pitchFamily="50" charset="-128"/>
              </a:rPr>
              <a:t>7</a:t>
            </a:r>
            <a:r>
              <a:rPr lang="ja-JP" altLang="en-US" sz="1200" dirty="0" smtClean="0">
                <a:latin typeface="メイリオ" pitchFamily="50" charset="-128"/>
                <a:ea typeface="メイリオ" pitchFamily="50" charset="-128"/>
              </a:rPr>
              <a:t>月には、内閣府が実施する「地方創生」の企画映像としてもエントリーし、そちらでも</a:t>
            </a:r>
            <a:r>
              <a:rPr lang="en-US" altLang="ja-JP" sz="1200" dirty="0" smtClean="0">
                <a:latin typeface="メイリオ" pitchFamily="50" charset="-128"/>
                <a:ea typeface="メイリオ" pitchFamily="50" charset="-128"/>
              </a:rPr>
              <a:t>TOP</a:t>
            </a:r>
            <a:r>
              <a:rPr lang="ja-JP" altLang="en-US" sz="1200" dirty="0" smtClean="0">
                <a:latin typeface="メイリオ" pitchFamily="50" charset="-128"/>
                <a:ea typeface="メイリオ" pitchFamily="50" charset="-128"/>
              </a:rPr>
              <a:t>クラスの閲覧数を記録しました。</a:t>
            </a:r>
            <a:endParaRPr lang="en-US" altLang="ja-JP" sz="1200" dirty="0" smtClean="0">
              <a:latin typeface="メイリオ" pitchFamily="50" charset="-128"/>
              <a:ea typeface="メイリオ" pitchFamily="50" charset="-128"/>
            </a:endParaRPr>
          </a:p>
          <a:p>
            <a:r>
              <a:rPr lang="ja-JP" altLang="en-US" sz="1200" dirty="0" smtClean="0">
                <a:latin typeface="メイリオ" pitchFamily="50" charset="-128"/>
                <a:ea typeface="メイリオ" pitchFamily="50" charset="-128"/>
              </a:rPr>
              <a:t>そして何よりも、メンバーの彼女たちの成長が現れました。当初は、誰がセンターになるのか？少しでも目立ちたいという思いが先行していていた彼女たちでしたが、イベントの出演を重ねるごとに、全員で</a:t>
            </a:r>
            <a:r>
              <a:rPr lang="ja-JP" altLang="en-US" sz="1200" dirty="0" err="1" smtClean="0">
                <a:latin typeface="メイリオ" pitchFamily="50" charset="-128"/>
                <a:ea typeface="メイリオ" pitchFamily="50" charset="-128"/>
              </a:rPr>
              <a:t>みりおん。</a:t>
            </a:r>
            <a:r>
              <a:rPr lang="ja-JP" altLang="en-US" sz="1200" dirty="0" smtClean="0">
                <a:latin typeface="メイリオ" pitchFamily="50" charset="-128"/>
                <a:ea typeface="メイリオ" pitchFamily="50" charset="-128"/>
              </a:rPr>
              <a:t>そして、岐阜県を活性化し、</a:t>
            </a:r>
            <a:r>
              <a:rPr lang="en-US" altLang="ja-JP" sz="1200" dirty="0" smtClean="0">
                <a:latin typeface="メイリオ" pitchFamily="50" charset="-128"/>
                <a:ea typeface="メイリオ" pitchFamily="50" charset="-128"/>
              </a:rPr>
              <a:t>100</a:t>
            </a:r>
            <a:r>
              <a:rPr lang="ja-JP" altLang="en-US" sz="1200" dirty="0" smtClean="0">
                <a:latin typeface="メイリオ" pitchFamily="50" charset="-128"/>
                <a:ea typeface="メイリオ" pitchFamily="50" charset="-128"/>
              </a:rPr>
              <a:t>万人の代表であろうという意識が芽生えました。</a:t>
            </a:r>
            <a:endParaRPr lang="en-US" altLang="ja-JP" sz="1200" dirty="0" smtClean="0">
              <a:latin typeface="メイリオ" pitchFamily="50" charset="-128"/>
              <a:ea typeface="メイリオ" pitchFamily="50" charset="-128"/>
            </a:endParaRPr>
          </a:p>
          <a:p>
            <a:r>
              <a:rPr lang="ja-JP" altLang="en-US" sz="1200" dirty="0" smtClean="0">
                <a:latin typeface="メイリオ" pitchFamily="50" charset="-128"/>
                <a:ea typeface="メイリオ" pitchFamily="50" charset="-128"/>
              </a:rPr>
              <a:t>県内</a:t>
            </a:r>
            <a:r>
              <a:rPr lang="en-US" altLang="ja-JP" sz="1200" dirty="0" smtClean="0">
                <a:latin typeface="メイリオ" pitchFamily="50" charset="-128"/>
                <a:ea typeface="メイリオ" pitchFamily="50" charset="-128"/>
              </a:rPr>
              <a:t>30</a:t>
            </a:r>
            <a:r>
              <a:rPr lang="ja-JP" altLang="en-US" sz="1200" dirty="0" smtClean="0">
                <a:latin typeface="メイリオ" pitchFamily="50" charset="-128"/>
                <a:ea typeface="メイリオ" pitchFamily="50" charset="-128"/>
              </a:rPr>
              <a:t>近くのイベントに出演させていただき、多くのファンが生まれました。</a:t>
            </a:r>
            <a:endParaRPr lang="en-US" altLang="ja-JP" sz="1200" dirty="0" smtClean="0">
              <a:latin typeface="メイリオ" pitchFamily="50" charset="-128"/>
              <a:ea typeface="メイリオ" pitchFamily="50" charset="-128"/>
            </a:endParaRPr>
          </a:p>
          <a:p>
            <a:r>
              <a:rPr lang="en-US" altLang="ja-JP" sz="1200" dirty="0" smtClean="0">
                <a:latin typeface="メイリオ" pitchFamily="50" charset="-128"/>
                <a:ea typeface="メイリオ" pitchFamily="50" charset="-128"/>
              </a:rPr>
              <a:t>12</a:t>
            </a:r>
            <a:r>
              <a:rPr lang="ja-JP" altLang="en-US" sz="1200" dirty="0" smtClean="0">
                <a:latin typeface="メイリオ" pitchFamily="50" charset="-128"/>
                <a:ea typeface="メイリオ" pitchFamily="50" charset="-128"/>
              </a:rPr>
              <a:t>月</a:t>
            </a:r>
            <a:r>
              <a:rPr lang="en-US" altLang="ja-JP" sz="1200" dirty="0" smtClean="0">
                <a:latin typeface="メイリオ" pitchFamily="50" charset="-128"/>
                <a:ea typeface="メイリオ" pitchFamily="50" charset="-128"/>
              </a:rPr>
              <a:t>19</a:t>
            </a:r>
            <a:r>
              <a:rPr lang="ja-JP" altLang="en-US" sz="1200" dirty="0" smtClean="0">
                <a:latin typeface="メイリオ" pitchFamily="50" charset="-128"/>
                <a:ea typeface="メイリオ" pitchFamily="50" charset="-128"/>
              </a:rPr>
              <a:t>日に柳ヶ瀬で行われました解散式では多くのファンや家族に見守られながら、無事メンバーは卒業しました。</a:t>
            </a:r>
            <a:endParaRPr lang="en-US" altLang="ja-JP" sz="1200" dirty="0" smtClean="0">
              <a:latin typeface="メイリオ" pitchFamily="50" charset="-128"/>
              <a:ea typeface="メイリオ" pitchFamily="50" charset="-128"/>
            </a:endParaRPr>
          </a:p>
          <a:p>
            <a:endParaRPr kumimoji="1" lang="ja-JP" altLang="en-US" sz="1200" dirty="0">
              <a:latin typeface="メイリオ" pitchFamily="50" charset="-128"/>
              <a:ea typeface="メイリオ" pitchFamily="50" charset="-128"/>
            </a:endParaRPr>
          </a:p>
        </p:txBody>
      </p:sp>
      <p:pic>
        <p:nvPicPr>
          <p:cNvPr id="2050" name="Picture 2" descr="D:\Users\user\Desktop\GIGAGIBI\2015ギガフェス\報告書\13487_778924548891787_3816425466434137915_n.jpg"/>
          <p:cNvPicPr>
            <a:picLocks noChangeAspect="1" noChangeArrowheads="1"/>
          </p:cNvPicPr>
          <p:nvPr/>
        </p:nvPicPr>
        <p:blipFill>
          <a:blip r:embed="rId3" cstate="print"/>
          <a:srcRect/>
          <a:stretch>
            <a:fillRect/>
          </a:stretch>
        </p:blipFill>
        <p:spPr bwMode="auto">
          <a:xfrm>
            <a:off x="107504" y="5301208"/>
            <a:ext cx="1440160" cy="1080120"/>
          </a:xfrm>
          <a:prstGeom prst="rect">
            <a:avLst/>
          </a:prstGeom>
          <a:noFill/>
        </p:spPr>
      </p:pic>
      <p:pic>
        <p:nvPicPr>
          <p:cNvPr id="2051" name="Picture 3" descr="D:\Users\user\Desktop\GIGAGIBI\2015ギガフェス\報告書\8c588b5177ded01981953c51569615a2.jpg"/>
          <p:cNvPicPr>
            <a:picLocks noChangeAspect="1" noChangeArrowheads="1"/>
          </p:cNvPicPr>
          <p:nvPr/>
        </p:nvPicPr>
        <p:blipFill>
          <a:blip r:embed="rId4" cstate="print"/>
          <a:srcRect/>
          <a:stretch>
            <a:fillRect/>
          </a:stretch>
        </p:blipFill>
        <p:spPr bwMode="auto">
          <a:xfrm>
            <a:off x="107504" y="4005064"/>
            <a:ext cx="2243081" cy="1152128"/>
          </a:xfrm>
          <a:prstGeom prst="rect">
            <a:avLst/>
          </a:prstGeom>
          <a:noFill/>
        </p:spPr>
      </p:pic>
      <p:pic>
        <p:nvPicPr>
          <p:cNvPr id="2053" name="Picture 5" descr="D:\Users\user\Desktop\GIGAGIBI\2015ギガフェス\みりおん\みりおん画像(ダイジェスト）\27.4-4プロモ４（信長）.jpg"/>
          <p:cNvPicPr>
            <a:picLocks noChangeAspect="1" noChangeArrowheads="1"/>
          </p:cNvPicPr>
          <p:nvPr/>
        </p:nvPicPr>
        <p:blipFill>
          <a:blip r:embed="rId5" cstate="print"/>
          <a:srcRect/>
          <a:stretch>
            <a:fillRect/>
          </a:stretch>
        </p:blipFill>
        <p:spPr bwMode="auto">
          <a:xfrm>
            <a:off x="1691680" y="5301209"/>
            <a:ext cx="1651139" cy="1080120"/>
          </a:xfrm>
          <a:prstGeom prst="rect">
            <a:avLst/>
          </a:prstGeom>
          <a:noFill/>
        </p:spPr>
      </p:pic>
      <p:sp>
        <p:nvSpPr>
          <p:cNvPr id="9" name="テキスト ボックス 8"/>
          <p:cNvSpPr txBox="1"/>
          <p:nvPr/>
        </p:nvSpPr>
        <p:spPr>
          <a:xfrm>
            <a:off x="4283968" y="6453336"/>
            <a:ext cx="1954381" cy="27699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200" dirty="0" smtClean="0">
                <a:solidFill>
                  <a:srgbClr val="FF0000"/>
                </a:solidFill>
                <a:latin typeface="メイリオ" pitchFamily="50" charset="-128"/>
                <a:ea typeface="メイリオ" pitchFamily="50" charset="-128"/>
              </a:rPr>
              <a:t>12</a:t>
            </a:r>
            <a:r>
              <a:rPr kumimoji="1" lang="ja-JP" altLang="en-US" sz="1200" dirty="0" smtClean="0">
                <a:solidFill>
                  <a:srgbClr val="FF0000"/>
                </a:solidFill>
                <a:latin typeface="メイリオ" pitchFamily="50" charset="-128"/>
                <a:ea typeface="メイリオ" pitchFamily="50" charset="-128"/>
              </a:rPr>
              <a:t>月</a:t>
            </a:r>
            <a:r>
              <a:rPr kumimoji="1" lang="en-US" altLang="ja-JP" sz="1200" dirty="0" smtClean="0">
                <a:solidFill>
                  <a:srgbClr val="FF0000"/>
                </a:solidFill>
                <a:latin typeface="メイリオ" pitchFamily="50" charset="-128"/>
                <a:ea typeface="メイリオ" pitchFamily="50" charset="-128"/>
              </a:rPr>
              <a:t>19</a:t>
            </a:r>
            <a:r>
              <a:rPr kumimoji="1" lang="ja-JP" altLang="en-US" sz="1200" dirty="0" smtClean="0">
                <a:solidFill>
                  <a:srgbClr val="FF0000"/>
                </a:solidFill>
                <a:latin typeface="メイリオ" pitchFamily="50" charset="-128"/>
                <a:ea typeface="メイリオ" pitchFamily="50" charset="-128"/>
              </a:rPr>
              <a:t>日解散式～</a:t>
            </a:r>
            <a:r>
              <a:rPr lang="ja-JP" altLang="en-US" sz="1200" dirty="0" smtClean="0">
                <a:solidFill>
                  <a:srgbClr val="FF0000"/>
                </a:solidFill>
                <a:latin typeface="メイリオ" pitchFamily="50" charset="-128"/>
                <a:ea typeface="メイリオ" pitchFamily="50" charset="-128"/>
              </a:rPr>
              <a:t>卒業</a:t>
            </a:r>
            <a:r>
              <a:rPr kumimoji="1" lang="ja-JP" altLang="en-US" sz="1200" dirty="0" smtClean="0">
                <a:solidFill>
                  <a:srgbClr val="FF0000"/>
                </a:solidFill>
                <a:latin typeface="メイリオ" pitchFamily="50" charset="-128"/>
                <a:ea typeface="メイリオ" pitchFamily="50" charset="-128"/>
              </a:rPr>
              <a:t>会</a:t>
            </a:r>
            <a:endParaRPr kumimoji="1" lang="ja-JP" altLang="en-US" sz="1200" dirty="0">
              <a:solidFill>
                <a:srgbClr val="FF0000"/>
              </a:solidFill>
              <a:latin typeface="メイリオ" pitchFamily="50" charset="-128"/>
              <a:ea typeface="メイリオ" pitchFamily="50" charset="-128"/>
            </a:endParaRPr>
          </a:p>
        </p:txBody>
      </p:sp>
      <p:pic>
        <p:nvPicPr>
          <p:cNvPr id="2056" name="Picture 8" descr="D:\Users\user\Desktop\IMG_8831.JPG"/>
          <p:cNvPicPr>
            <a:picLocks noChangeAspect="1" noChangeArrowheads="1"/>
          </p:cNvPicPr>
          <p:nvPr/>
        </p:nvPicPr>
        <p:blipFill>
          <a:blip r:embed="rId6" cstate="print"/>
          <a:srcRect/>
          <a:stretch>
            <a:fillRect/>
          </a:stretch>
        </p:blipFill>
        <p:spPr bwMode="auto">
          <a:xfrm>
            <a:off x="2555776" y="4005064"/>
            <a:ext cx="2016224" cy="1134126"/>
          </a:xfrm>
          <a:prstGeom prst="rect">
            <a:avLst/>
          </a:prstGeom>
          <a:noFill/>
        </p:spPr>
      </p:pic>
      <p:pic>
        <p:nvPicPr>
          <p:cNvPr id="2057" name="Picture 9" descr="D:\Users\user\Desktop\IMG_8837.JPG"/>
          <p:cNvPicPr>
            <a:picLocks noChangeAspect="1" noChangeArrowheads="1"/>
          </p:cNvPicPr>
          <p:nvPr/>
        </p:nvPicPr>
        <p:blipFill>
          <a:blip r:embed="rId7" cstate="print"/>
          <a:srcRect/>
          <a:stretch>
            <a:fillRect/>
          </a:stretch>
        </p:blipFill>
        <p:spPr bwMode="auto">
          <a:xfrm>
            <a:off x="6804248" y="4005064"/>
            <a:ext cx="2176244" cy="1224136"/>
          </a:xfrm>
          <a:prstGeom prst="rect">
            <a:avLst/>
          </a:prstGeom>
          <a:noFill/>
        </p:spPr>
      </p:pic>
      <p:pic>
        <p:nvPicPr>
          <p:cNvPr id="2059" name="Picture 11" descr="D:\Users\user\Desktop\12415524_856897104419796_2019389750_o.jpg"/>
          <p:cNvPicPr>
            <a:picLocks noChangeAspect="1" noChangeArrowheads="1"/>
          </p:cNvPicPr>
          <p:nvPr/>
        </p:nvPicPr>
        <p:blipFill>
          <a:blip r:embed="rId8" cstate="print"/>
          <a:srcRect/>
          <a:stretch>
            <a:fillRect/>
          </a:stretch>
        </p:blipFill>
        <p:spPr bwMode="auto">
          <a:xfrm>
            <a:off x="3419872" y="5301208"/>
            <a:ext cx="1792199" cy="1008112"/>
          </a:xfrm>
          <a:prstGeom prst="rect">
            <a:avLst/>
          </a:prstGeom>
          <a:noFill/>
        </p:spPr>
      </p:pic>
      <p:pic>
        <p:nvPicPr>
          <p:cNvPr id="2062" name="Picture 14" descr="D:\Users\user\Desktop\12414378_856897397753100_1866097686_o.jpg"/>
          <p:cNvPicPr>
            <a:picLocks noChangeAspect="1" noChangeArrowheads="1"/>
          </p:cNvPicPr>
          <p:nvPr/>
        </p:nvPicPr>
        <p:blipFill>
          <a:blip r:embed="rId9" cstate="print"/>
          <a:srcRect/>
          <a:stretch>
            <a:fillRect/>
          </a:stretch>
        </p:blipFill>
        <p:spPr bwMode="auto">
          <a:xfrm>
            <a:off x="7164288" y="5301208"/>
            <a:ext cx="1760196" cy="990110"/>
          </a:xfrm>
          <a:prstGeom prst="rect">
            <a:avLst/>
          </a:prstGeom>
          <a:noFill/>
        </p:spPr>
      </p:pic>
      <p:pic>
        <p:nvPicPr>
          <p:cNvPr id="2060" name="Picture 12" descr="D:\Users\user\Desktop\12398501_856897094419797_743812294_o.jpg"/>
          <p:cNvPicPr>
            <a:picLocks noChangeAspect="1" noChangeArrowheads="1"/>
          </p:cNvPicPr>
          <p:nvPr/>
        </p:nvPicPr>
        <p:blipFill>
          <a:blip r:embed="rId10" cstate="print"/>
          <a:srcRect/>
          <a:stretch>
            <a:fillRect/>
          </a:stretch>
        </p:blipFill>
        <p:spPr bwMode="auto">
          <a:xfrm>
            <a:off x="5292080" y="5301208"/>
            <a:ext cx="1792197" cy="1008112"/>
          </a:xfrm>
          <a:prstGeom prst="rect">
            <a:avLst/>
          </a:prstGeom>
          <a:noFill/>
        </p:spPr>
      </p:pic>
      <p:pic>
        <p:nvPicPr>
          <p:cNvPr id="16" name="Picture 2" descr="D:\Users\user\Desktop\GIGAGIBI\2015ギガフェス\みりおん\logo_millionのコピー.png"/>
          <p:cNvPicPr>
            <a:picLocks noChangeAspect="1" noChangeArrowheads="1"/>
          </p:cNvPicPr>
          <p:nvPr/>
        </p:nvPicPr>
        <p:blipFill>
          <a:blip r:embed="rId11" cstate="print"/>
          <a:srcRect l="25279" t="34245" r="23064" b="38032"/>
          <a:stretch>
            <a:fillRect/>
          </a:stretch>
        </p:blipFill>
        <p:spPr bwMode="auto">
          <a:xfrm>
            <a:off x="4932040" y="188640"/>
            <a:ext cx="3040452" cy="1152128"/>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07904" y="260648"/>
            <a:ext cx="1584176" cy="1143000"/>
          </a:xfrm>
        </p:spPr>
        <p:txBody>
          <a:bodyPr>
            <a:normAutofit/>
          </a:bodyPr>
          <a:lstStyle/>
          <a:p>
            <a:pPr algn="l"/>
            <a:r>
              <a:rPr kumimoji="1" lang="en-US" altLang="ja-JP" sz="3200" dirty="0" smtClean="0">
                <a:latin typeface="ＤＦ太丸ゴシック体" pitchFamily="49" charset="-128"/>
                <a:ea typeface="ＤＦ太丸ゴシック体" pitchFamily="49" charset="-128"/>
              </a:rPr>
              <a:t>14</a:t>
            </a:r>
            <a:r>
              <a:rPr kumimoji="1" lang="ja-JP" altLang="en-US" sz="3200" dirty="0" smtClean="0">
                <a:latin typeface="ＤＦ太丸ゴシック体" pitchFamily="49" charset="-128"/>
                <a:ea typeface="ＤＦ太丸ゴシック体" pitchFamily="49" charset="-128"/>
              </a:rPr>
              <a:t>号</a:t>
            </a:r>
            <a:endParaRPr kumimoji="1" lang="ja-JP" altLang="en-US" sz="3200" dirty="0">
              <a:latin typeface="ＤＦ太丸ゴシック体" pitchFamily="49" charset="-128"/>
              <a:ea typeface="ＤＦ太丸ゴシック体" pitchFamily="49" charset="-128"/>
            </a:endParaRPr>
          </a:p>
        </p:txBody>
      </p:sp>
      <p:sp>
        <p:nvSpPr>
          <p:cNvPr id="3" name="コンテンツ プレースホルダ 2"/>
          <p:cNvSpPr>
            <a:spLocks noGrp="1"/>
          </p:cNvSpPr>
          <p:nvPr>
            <p:ph idx="1"/>
          </p:nvPr>
        </p:nvSpPr>
        <p:spPr/>
        <p:txBody>
          <a:bodyPr>
            <a:normAutofit/>
          </a:bodyPr>
          <a:lstStyle/>
          <a:p>
            <a:r>
              <a:rPr kumimoji="1" lang="en-US" altLang="ja-JP" sz="1600" dirty="0" smtClean="0">
                <a:latin typeface="メイリオ" pitchFamily="50" charset="-128"/>
                <a:ea typeface="メイリオ" pitchFamily="50" charset="-128"/>
              </a:rPr>
              <a:t>12</a:t>
            </a:r>
            <a:r>
              <a:rPr kumimoji="1" lang="ja-JP" altLang="en-US" sz="1600" dirty="0" smtClean="0">
                <a:latin typeface="メイリオ" pitchFamily="50" charset="-128"/>
                <a:ea typeface="メイリオ" pitchFamily="50" charset="-128"/>
              </a:rPr>
              <a:t>月</a:t>
            </a:r>
            <a:r>
              <a:rPr kumimoji="1" lang="en-US" altLang="ja-JP" sz="1600" dirty="0" smtClean="0">
                <a:latin typeface="メイリオ" pitchFamily="50" charset="-128"/>
                <a:ea typeface="メイリオ" pitchFamily="50" charset="-128"/>
              </a:rPr>
              <a:t>23</a:t>
            </a:r>
            <a:r>
              <a:rPr kumimoji="1" lang="ja-JP" altLang="en-US" sz="1600" dirty="0" smtClean="0">
                <a:latin typeface="メイリオ" pitchFamily="50" charset="-128"/>
                <a:ea typeface="メイリオ" pitchFamily="50" charset="-128"/>
              </a:rPr>
              <a:t>日に無事に岐阜美少女図鑑</a:t>
            </a:r>
            <a:r>
              <a:rPr kumimoji="1" lang="en-US" altLang="ja-JP" sz="1600" dirty="0" smtClean="0">
                <a:latin typeface="メイリオ" pitchFamily="50" charset="-128"/>
                <a:ea typeface="メイリオ" pitchFamily="50" charset="-128"/>
              </a:rPr>
              <a:t>14</a:t>
            </a:r>
            <a:r>
              <a:rPr kumimoji="1" lang="ja-JP" altLang="en-US" sz="1600" dirty="0" smtClean="0">
                <a:latin typeface="メイリオ" pitchFamily="50" charset="-128"/>
                <a:ea typeface="メイリオ" pitchFamily="50" charset="-128"/>
              </a:rPr>
              <a:t>号を発行させていただきました。県内各地の書店、飲食店など</a:t>
            </a:r>
            <a:r>
              <a:rPr kumimoji="1" lang="en-US" altLang="ja-JP" sz="1600" dirty="0" smtClean="0">
                <a:latin typeface="メイリオ" pitchFamily="50" charset="-128"/>
                <a:ea typeface="メイリオ" pitchFamily="50" charset="-128"/>
              </a:rPr>
              <a:t>100</a:t>
            </a:r>
            <a:r>
              <a:rPr lang="ja-JP" altLang="en-US" sz="1600" dirty="0" smtClean="0">
                <a:latin typeface="メイリオ" pitchFamily="50" charset="-128"/>
                <a:ea typeface="メイリオ" pitchFamily="50" charset="-128"/>
              </a:rPr>
              <a:t>箇所以上で無料配布致します。</a:t>
            </a:r>
            <a:r>
              <a:rPr kumimoji="1" lang="ja-JP" altLang="en-US" sz="1600" dirty="0" smtClean="0">
                <a:latin typeface="メイリオ" pitchFamily="50" charset="-128"/>
                <a:ea typeface="メイリオ" pitchFamily="50" charset="-128"/>
              </a:rPr>
              <a:t>従来通り、すべて岐阜のモデル、ロケ地、クリエーターの「</a:t>
            </a:r>
            <a:r>
              <a:rPr kumimoji="1" lang="en-US" altLang="ja-JP" sz="1600" dirty="0" smtClean="0">
                <a:latin typeface="メイリオ" pitchFamily="50" charset="-128"/>
                <a:ea typeface="メイリオ" pitchFamily="50" charset="-128"/>
              </a:rPr>
              <a:t>ALL</a:t>
            </a:r>
            <a:r>
              <a:rPr kumimoji="1" lang="ja-JP" altLang="en-US" sz="1600" dirty="0" smtClean="0">
                <a:latin typeface="メイリオ" pitchFamily="50" charset="-128"/>
                <a:ea typeface="メイリオ" pitchFamily="50" charset="-128"/>
              </a:rPr>
              <a:t> </a:t>
            </a:r>
            <a:r>
              <a:rPr kumimoji="1" lang="en-US" altLang="ja-JP" sz="1600" dirty="0" smtClean="0">
                <a:latin typeface="メイリオ" pitchFamily="50" charset="-128"/>
                <a:ea typeface="メイリオ" pitchFamily="50" charset="-128"/>
              </a:rPr>
              <a:t>MADE</a:t>
            </a:r>
            <a:r>
              <a:rPr kumimoji="1" lang="ja-JP" altLang="en-US" sz="1600" dirty="0" smtClean="0">
                <a:latin typeface="メイリオ" pitchFamily="50" charset="-128"/>
                <a:ea typeface="メイリオ" pitchFamily="50" charset="-128"/>
              </a:rPr>
              <a:t> </a:t>
            </a:r>
            <a:r>
              <a:rPr kumimoji="1" lang="en-US" altLang="ja-JP" sz="1600" dirty="0" smtClean="0">
                <a:latin typeface="メイリオ" pitchFamily="50" charset="-128"/>
                <a:ea typeface="メイリオ" pitchFamily="50" charset="-128"/>
              </a:rPr>
              <a:t>IN</a:t>
            </a:r>
            <a:r>
              <a:rPr kumimoji="1" lang="ja-JP" altLang="en-US" sz="1600" dirty="0" smtClean="0">
                <a:latin typeface="メイリオ" pitchFamily="50" charset="-128"/>
                <a:ea typeface="メイリオ" pitchFamily="50" charset="-128"/>
              </a:rPr>
              <a:t> </a:t>
            </a:r>
            <a:r>
              <a:rPr kumimoji="1" lang="en-US" altLang="ja-JP" sz="1600" dirty="0" smtClean="0">
                <a:latin typeface="メイリオ" pitchFamily="50" charset="-128"/>
                <a:ea typeface="メイリオ" pitchFamily="50" charset="-128"/>
              </a:rPr>
              <a:t>GIFU</a:t>
            </a:r>
            <a:r>
              <a:rPr kumimoji="1" lang="ja-JP" altLang="en-US" sz="1600" dirty="0" smtClean="0">
                <a:latin typeface="メイリオ" pitchFamily="50" charset="-128"/>
                <a:ea typeface="メイリオ" pitchFamily="50" charset="-128"/>
              </a:rPr>
              <a:t>」に拘り、制作させて頂きました。</a:t>
            </a:r>
            <a:endParaRPr kumimoji="1" lang="en-US" altLang="ja-JP" sz="1600" dirty="0" smtClean="0">
              <a:latin typeface="メイリオ" pitchFamily="50" charset="-128"/>
              <a:ea typeface="メイリオ" pitchFamily="50" charset="-128"/>
            </a:endParaRPr>
          </a:p>
          <a:p>
            <a:r>
              <a:rPr lang="ja-JP" altLang="en-US" sz="1600" dirty="0" smtClean="0">
                <a:latin typeface="メイリオ" pitchFamily="50" charset="-128"/>
                <a:ea typeface="メイリオ" pitchFamily="50" charset="-128"/>
              </a:rPr>
              <a:t>先の</a:t>
            </a:r>
            <a:r>
              <a:rPr lang="en-US" altLang="ja-JP" sz="1600" dirty="0" smtClean="0">
                <a:latin typeface="メイリオ" pitchFamily="50" charset="-128"/>
                <a:ea typeface="メイリオ" pitchFamily="50" charset="-128"/>
              </a:rPr>
              <a:t>12</a:t>
            </a:r>
            <a:r>
              <a:rPr lang="ja-JP" altLang="en-US" sz="1600" dirty="0" smtClean="0">
                <a:latin typeface="メイリオ" pitchFamily="50" charset="-128"/>
                <a:ea typeface="メイリオ" pitchFamily="50" charset="-128"/>
              </a:rPr>
              <a:t>月</a:t>
            </a:r>
            <a:r>
              <a:rPr lang="en-US" altLang="ja-JP" sz="1600" dirty="0" smtClean="0">
                <a:latin typeface="メイリオ" pitchFamily="50" charset="-128"/>
                <a:ea typeface="メイリオ" pitchFamily="50" charset="-128"/>
              </a:rPr>
              <a:t>19</a:t>
            </a:r>
            <a:r>
              <a:rPr lang="ja-JP" altLang="en-US" sz="1600" dirty="0" smtClean="0">
                <a:latin typeface="メイリオ" pitchFamily="50" charset="-128"/>
                <a:ea typeface="メイリオ" pitchFamily="50" charset="-128"/>
              </a:rPr>
              <a:t>日に行われました先行配布イベントには、多くのお客様にお集りいただき、予定の</a:t>
            </a:r>
            <a:r>
              <a:rPr lang="en-US" altLang="ja-JP" sz="1600" dirty="0" smtClean="0">
                <a:latin typeface="メイリオ" pitchFamily="50" charset="-128"/>
                <a:ea typeface="メイリオ" pitchFamily="50" charset="-128"/>
              </a:rPr>
              <a:t>200</a:t>
            </a:r>
            <a:r>
              <a:rPr lang="ja-JP" altLang="en-US" sz="1600" dirty="0" smtClean="0">
                <a:latin typeface="メイリオ" pitchFamily="50" charset="-128"/>
                <a:ea typeface="メイリオ" pitchFamily="50" charset="-128"/>
              </a:rPr>
              <a:t>部がなくなり、急きょ追加するという状況となりました。</a:t>
            </a:r>
            <a:endParaRPr kumimoji="1" lang="ja-JP" altLang="en-US" sz="1600" dirty="0">
              <a:latin typeface="メイリオ" pitchFamily="50" charset="-128"/>
              <a:ea typeface="メイリオ" pitchFamily="50" charset="-128"/>
            </a:endParaRPr>
          </a:p>
        </p:txBody>
      </p:sp>
      <p:pic>
        <p:nvPicPr>
          <p:cNvPr id="4" name="Picture 2" descr="D:\Users\user\Desktop\美少女図鑑\美少女図鑑本誌\他\gifu_logo [更新済み].png"/>
          <p:cNvPicPr>
            <a:picLocks noChangeAspect="1" noChangeArrowheads="1"/>
          </p:cNvPicPr>
          <p:nvPr/>
        </p:nvPicPr>
        <p:blipFill>
          <a:blip r:embed="rId2" cstate="print"/>
          <a:srcRect/>
          <a:stretch>
            <a:fillRect/>
          </a:stretch>
        </p:blipFill>
        <p:spPr bwMode="auto">
          <a:xfrm>
            <a:off x="467544" y="548680"/>
            <a:ext cx="3024336" cy="796896"/>
          </a:xfrm>
          <a:prstGeom prst="rect">
            <a:avLst/>
          </a:prstGeom>
          <a:noFill/>
        </p:spPr>
      </p:pic>
      <p:pic>
        <p:nvPicPr>
          <p:cNvPr id="5" name="Picture 4" descr="D:\Users\user\Desktop\14号\14号ポスター.jpg"/>
          <p:cNvPicPr>
            <a:picLocks noChangeAspect="1" noChangeArrowheads="1"/>
          </p:cNvPicPr>
          <p:nvPr/>
        </p:nvPicPr>
        <p:blipFill>
          <a:blip r:embed="rId3" cstate="print"/>
          <a:srcRect/>
          <a:stretch>
            <a:fillRect/>
          </a:stretch>
        </p:blipFill>
        <p:spPr bwMode="auto">
          <a:xfrm>
            <a:off x="323528" y="3068960"/>
            <a:ext cx="2444887"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図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31840" y="3140968"/>
            <a:ext cx="2448272" cy="1750340"/>
          </a:xfrm>
          <a:prstGeom prst="rect">
            <a:avLst/>
          </a:prstGeom>
          <a:ln>
            <a:noFill/>
          </a:ln>
          <a:effectLst>
            <a:outerShdw blurRad="292100" dist="139700" dir="2700000" algn="tl" rotWithShape="0">
              <a:srgbClr val="333333">
                <a:alpha val="65000"/>
              </a:srgbClr>
            </a:outerShdw>
          </a:effectLst>
        </p:spPr>
      </p:pic>
      <p:pic>
        <p:nvPicPr>
          <p:cNvPr id="3078" name="Picture 6" descr="D:\Users\user\Desktop\IMG_8819.JPG"/>
          <p:cNvPicPr>
            <a:picLocks noChangeAspect="1" noChangeArrowheads="1"/>
          </p:cNvPicPr>
          <p:nvPr/>
        </p:nvPicPr>
        <p:blipFill>
          <a:blip r:embed="rId5" cstate="print"/>
          <a:srcRect/>
          <a:stretch>
            <a:fillRect/>
          </a:stretch>
        </p:blipFill>
        <p:spPr bwMode="auto">
          <a:xfrm rot="5400000">
            <a:off x="7650342" y="5283206"/>
            <a:ext cx="1584176" cy="1188132"/>
          </a:xfrm>
          <a:prstGeom prst="rect">
            <a:avLst/>
          </a:prstGeom>
          <a:noFill/>
        </p:spPr>
      </p:pic>
      <p:pic>
        <p:nvPicPr>
          <p:cNvPr id="3079" name="Picture 7" descr="D:\Users\user\Desktop\IMG_8687.JPG"/>
          <p:cNvPicPr>
            <a:picLocks noChangeAspect="1" noChangeArrowheads="1"/>
          </p:cNvPicPr>
          <p:nvPr/>
        </p:nvPicPr>
        <p:blipFill>
          <a:blip r:embed="rId6" cstate="print"/>
          <a:srcRect/>
          <a:stretch>
            <a:fillRect/>
          </a:stretch>
        </p:blipFill>
        <p:spPr bwMode="auto">
          <a:xfrm>
            <a:off x="6156176" y="3140968"/>
            <a:ext cx="2520280" cy="1890210"/>
          </a:xfrm>
          <a:prstGeom prst="rect">
            <a:avLst/>
          </a:prstGeom>
          <a:ln>
            <a:noFill/>
          </a:ln>
          <a:effectLst>
            <a:outerShdw blurRad="292100" dist="139700" dir="2700000" algn="tl" rotWithShape="0">
              <a:srgbClr val="333333">
                <a:alpha val="65000"/>
              </a:srgbClr>
            </a:outerShdw>
          </a:effectLst>
        </p:spPr>
      </p:pic>
      <p:pic>
        <p:nvPicPr>
          <p:cNvPr id="1026" name="Picture 2" descr="D:\Users\user\Desktop\12392048_886146831502891_8990098776988990883_n.jpg"/>
          <p:cNvPicPr>
            <a:picLocks noChangeAspect="1" noChangeArrowheads="1"/>
          </p:cNvPicPr>
          <p:nvPr/>
        </p:nvPicPr>
        <p:blipFill>
          <a:blip r:embed="rId7" cstate="print"/>
          <a:srcRect/>
          <a:stretch>
            <a:fillRect/>
          </a:stretch>
        </p:blipFill>
        <p:spPr bwMode="auto">
          <a:xfrm>
            <a:off x="2856797" y="5085184"/>
            <a:ext cx="2003236" cy="1573375"/>
          </a:xfrm>
          <a:prstGeom prst="rect">
            <a:avLst/>
          </a:prstGeom>
          <a:ln>
            <a:noFill/>
          </a:ln>
          <a:effectLst>
            <a:outerShdw blurRad="292100" dist="139700" dir="2700000" algn="tl" rotWithShape="0">
              <a:srgbClr val="333333">
                <a:alpha val="65000"/>
              </a:srgbClr>
            </a:outerShdw>
          </a:effectLst>
        </p:spPr>
      </p:pic>
      <p:pic>
        <p:nvPicPr>
          <p:cNvPr id="1027" name="Picture 3" descr="D:\Users\user\Desktop\12369129_887286174722290_1083319701124945420_n.jpg"/>
          <p:cNvPicPr>
            <a:picLocks noChangeAspect="1" noChangeArrowheads="1"/>
          </p:cNvPicPr>
          <p:nvPr/>
        </p:nvPicPr>
        <p:blipFill>
          <a:blip r:embed="rId8" cstate="print"/>
          <a:srcRect/>
          <a:stretch>
            <a:fillRect/>
          </a:stretch>
        </p:blipFill>
        <p:spPr bwMode="auto">
          <a:xfrm>
            <a:off x="6588224" y="5085183"/>
            <a:ext cx="1193372" cy="1588677"/>
          </a:xfrm>
          <a:prstGeom prst="rect">
            <a:avLst/>
          </a:prstGeom>
          <a:noFill/>
        </p:spPr>
      </p:pic>
      <p:pic>
        <p:nvPicPr>
          <p:cNvPr id="1028" name="Picture 4" descr="D:\Users\user\Desktop\1656251_886146848169556_8614499089290625123_n.jpg"/>
          <p:cNvPicPr>
            <a:picLocks noChangeAspect="1" noChangeArrowheads="1"/>
          </p:cNvPicPr>
          <p:nvPr/>
        </p:nvPicPr>
        <p:blipFill>
          <a:blip r:embed="rId9" cstate="print"/>
          <a:srcRect/>
          <a:stretch>
            <a:fillRect/>
          </a:stretch>
        </p:blipFill>
        <p:spPr bwMode="auto">
          <a:xfrm>
            <a:off x="4932040" y="5085184"/>
            <a:ext cx="1529261" cy="15922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latin typeface="ＤＦ太丸ゴシック体" pitchFamily="49" charset="-128"/>
                <a:ea typeface="ＤＦ太丸ゴシック体" pitchFamily="49" charset="-128"/>
              </a:rPr>
              <a:t>まとめ</a:t>
            </a:r>
            <a:endParaRPr kumimoji="1" lang="ja-JP" altLang="en-US" dirty="0">
              <a:latin typeface="ＤＦ太丸ゴシック体" pitchFamily="49" charset="-128"/>
              <a:ea typeface="ＤＦ太丸ゴシック体" pitchFamily="49" charset="-128"/>
            </a:endParaRPr>
          </a:p>
        </p:txBody>
      </p:sp>
      <p:sp>
        <p:nvSpPr>
          <p:cNvPr id="3" name="コンテンツ プレースホルダ 2"/>
          <p:cNvSpPr>
            <a:spLocks noGrp="1"/>
          </p:cNvSpPr>
          <p:nvPr>
            <p:ph idx="1"/>
          </p:nvPr>
        </p:nvSpPr>
        <p:spPr/>
        <p:txBody>
          <a:bodyPr>
            <a:normAutofit fontScale="92500" lnSpcReduction="20000"/>
          </a:bodyPr>
          <a:lstStyle/>
          <a:p>
            <a:r>
              <a:rPr kumimoji="1" lang="ja-JP" altLang="en-US" sz="1800" dirty="0" smtClean="0">
                <a:solidFill>
                  <a:schemeClr val="tx1"/>
                </a:solidFill>
                <a:latin typeface="AR P楷書体M04" pitchFamily="66" charset="-128"/>
                <a:ea typeface="AR P楷書体M04" pitchFamily="66" charset="-128"/>
              </a:rPr>
              <a:t>「岐阜美少女図鑑」。その</a:t>
            </a:r>
            <a:r>
              <a:rPr lang="ja-JP" altLang="en-US" sz="1800" dirty="0" smtClean="0">
                <a:solidFill>
                  <a:schemeClr val="tx1"/>
                </a:solidFill>
                <a:latin typeface="AR P楷書体M04" pitchFamily="66" charset="-128"/>
                <a:ea typeface="AR P楷書体M04" pitchFamily="66" charset="-128"/>
              </a:rPr>
              <a:t>ネーミングからティーン層に偏ったイメージが一部定着してきておりましたが、</a:t>
            </a:r>
            <a:r>
              <a:rPr lang="en-US" altLang="ja-JP" sz="1800" dirty="0" smtClean="0">
                <a:solidFill>
                  <a:schemeClr val="tx1"/>
                </a:solidFill>
                <a:latin typeface="AR P楷書体M04" pitchFamily="66" charset="-128"/>
                <a:ea typeface="AR P楷書体M04" pitchFamily="66" charset="-128"/>
              </a:rPr>
              <a:t>2014</a:t>
            </a:r>
            <a:r>
              <a:rPr lang="ja-JP" altLang="en-US" sz="1800" dirty="0" smtClean="0">
                <a:solidFill>
                  <a:schemeClr val="tx1"/>
                </a:solidFill>
                <a:latin typeface="AR P楷書体M04" pitchFamily="66" charset="-128"/>
                <a:ea typeface="AR P楷書体M04" pitchFamily="66" charset="-128"/>
              </a:rPr>
              <a:t>年より始まった「</a:t>
            </a:r>
            <a:r>
              <a:rPr lang="en-US" altLang="ja-JP" sz="1800" dirty="0" smtClean="0">
                <a:solidFill>
                  <a:schemeClr val="tx1"/>
                </a:solidFill>
                <a:latin typeface="AR P楷書体M04" pitchFamily="66" charset="-128"/>
                <a:ea typeface="AR P楷書体M04" pitchFamily="66" charset="-128"/>
              </a:rPr>
              <a:t>GIGAGIBI</a:t>
            </a:r>
            <a:r>
              <a:rPr lang="ja-JP" altLang="en-US" sz="1800" dirty="0" smtClean="0">
                <a:solidFill>
                  <a:schemeClr val="tx1"/>
                </a:solidFill>
                <a:latin typeface="AR P楷書体M04" pitchFamily="66" charset="-128"/>
                <a:ea typeface="AR P楷書体M04" pitchFamily="66" charset="-128"/>
              </a:rPr>
              <a:t>プロジェクト」によって、地域と年齢層の幅を広げ、</a:t>
            </a:r>
            <a:r>
              <a:rPr kumimoji="1" lang="ja-JP" altLang="en-US" sz="1800" dirty="0" smtClean="0">
                <a:solidFill>
                  <a:schemeClr val="tx1"/>
                </a:solidFill>
                <a:latin typeface="AR P楷書体M04" pitchFamily="66" charset="-128"/>
                <a:ea typeface="AR P楷書体M04" pitchFamily="66" charset="-128"/>
              </a:rPr>
              <a:t>本来の主旨である、地元企業と地域を連携させて、活性化させるというコンセプトを体現出来たと感じております。</a:t>
            </a:r>
            <a:endParaRPr kumimoji="1" lang="en-US" altLang="ja-JP" sz="1800" dirty="0" smtClean="0">
              <a:solidFill>
                <a:schemeClr val="tx1"/>
              </a:solidFill>
              <a:latin typeface="AR P楷書体M04" pitchFamily="66" charset="-128"/>
              <a:ea typeface="AR P楷書体M04" pitchFamily="66" charset="-128"/>
            </a:endParaRPr>
          </a:p>
          <a:p>
            <a:endParaRPr kumimoji="1" lang="en-US" altLang="ja-JP" sz="1800" dirty="0" smtClean="0">
              <a:solidFill>
                <a:schemeClr val="tx1"/>
              </a:solidFill>
              <a:latin typeface="AR P楷書体M04" pitchFamily="66" charset="-128"/>
              <a:ea typeface="AR P楷書体M04" pitchFamily="66" charset="-128"/>
            </a:endParaRPr>
          </a:p>
          <a:p>
            <a:r>
              <a:rPr kumimoji="1" lang="ja-JP" altLang="en-US" sz="1800" dirty="0" smtClean="0">
                <a:solidFill>
                  <a:schemeClr val="tx1"/>
                </a:solidFill>
                <a:latin typeface="AR P楷書体M04" pitchFamily="66" charset="-128"/>
                <a:ea typeface="AR P楷書体M04" pitchFamily="66" charset="-128"/>
              </a:rPr>
              <a:t>私たちは、ご当地アイドルのような一過性の話題作りや、一部の方の支持を目指しているわけではありません。これから何十年も生活する「岐阜」。そして、私たちの子供たちが生活する岐阜の活性化を目指しております。</a:t>
            </a:r>
            <a:endParaRPr kumimoji="1" lang="en-US" altLang="ja-JP" sz="1800" dirty="0" smtClean="0">
              <a:solidFill>
                <a:schemeClr val="tx1"/>
              </a:solidFill>
              <a:latin typeface="AR P楷書体M04" pitchFamily="66" charset="-128"/>
              <a:ea typeface="AR P楷書体M04" pitchFamily="66" charset="-128"/>
            </a:endParaRPr>
          </a:p>
          <a:p>
            <a:r>
              <a:rPr lang="ja-JP" altLang="en-US" sz="1800" dirty="0" smtClean="0">
                <a:solidFill>
                  <a:schemeClr val="tx1"/>
                </a:solidFill>
                <a:latin typeface="AR P楷書体M04" pitchFamily="66" charset="-128"/>
                <a:ea typeface="AR P楷書体M04" pitchFamily="66" charset="-128"/>
              </a:rPr>
              <a:t>行政の視点とは違う取り組み・アプローチを地元企業様と一緒に実行出来ていければと考えております。</a:t>
            </a:r>
            <a:endParaRPr lang="en-US" altLang="ja-JP" sz="1800" dirty="0" smtClean="0">
              <a:solidFill>
                <a:schemeClr val="tx1"/>
              </a:solidFill>
              <a:latin typeface="AR P楷書体M04" pitchFamily="66" charset="-128"/>
              <a:ea typeface="AR P楷書体M04" pitchFamily="66" charset="-128"/>
            </a:endParaRPr>
          </a:p>
          <a:p>
            <a:endParaRPr lang="en-US" altLang="ja-JP" sz="1800" dirty="0" smtClean="0">
              <a:solidFill>
                <a:schemeClr val="tx1"/>
              </a:solidFill>
              <a:latin typeface="AR P楷書体M04" pitchFamily="66" charset="-128"/>
              <a:ea typeface="AR P楷書体M04" pitchFamily="66" charset="-128"/>
            </a:endParaRPr>
          </a:p>
          <a:p>
            <a:r>
              <a:rPr lang="ja-JP" altLang="en-US" sz="1800" dirty="0" smtClean="0">
                <a:solidFill>
                  <a:schemeClr val="tx1"/>
                </a:solidFill>
                <a:latin typeface="AR P楷書体M04" pitchFamily="66" charset="-128"/>
                <a:ea typeface="AR P楷書体M04" pitchFamily="66" charset="-128"/>
              </a:rPr>
              <a:t>それと同時にスポンサー企業様に還元できる「岐阜美少女図鑑」でありたいと考えております。</a:t>
            </a:r>
            <a:endParaRPr lang="en-US" altLang="ja-JP" sz="1800" dirty="0" smtClean="0">
              <a:solidFill>
                <a:schemeClr val="tx1"/>
              </a:solidFill>
              <a:latin typeface="AR P楷書体M04" pitchFamily="66" charset="-128"/>
              <a:ea typeface="AR P楷書体M04" pitchFamily="66" charset="-128"/>
            </a:endParaRPr>
          </a:p>
          <a:p>
            <a:r>
              <a:rPr lang="ja-JP" altLang="en-US" sz="1800" dirty="0" smtClean="0">
                <a:solidFill>
                  <a:schemeClr val="tx1"/>
                </a:solidFill>
                <a:latin typeface="AR P楷書体M04" pitchFamily="66" charset="-128"/>
                <a:ea typeface="AR P楷書体M04" pitchFamily="66" charset="-128"/>
              </a:rPr>
              <a:t>私たちが商売している相手は、私たちの周りにいる地元の方々です。</a:t>
            </a:r>
            <a:r>
              <a:rPr kumimoji="1" lang="ja-JP" altLang="en-US" sz="1800" dirty="0" smtClean="0">
                <a:solidFill>
                  <a:schemeClr val="tx1"/>
                </a:solidFill>
                <a:latin typeface="AR P楷書体M04" pitchFamily="66" charset="-128"/>
                <a:ea typeface="AR P楷書体M04" pitchFamily="66" charset="-128"/>
              </a:rPr>
              <a:t>地元ならではの手法で皆様と一緒に盛り上げを作っていければと考えております。</a:t>
            </a:r>
            <a:endParaRPr kumimoji="1" lang="en-US" altLang="ja-JP" sz="1800" dirty="0" smtClean="0">
              <a:solidFill>
                <a:schemeClr val="tx1"/>
              </a:solidFill>
              <a:latin typeface="AR P楷書体M04" pitchFamily="66" charset="-128"/>
              <a:ea typeface="AR P楷書体M04" pitchFamily="66" charset="-128"/>
            </a:endParaRPr>
          </a:p>
          <a:p>
            <a:r>
              <a:rPr lang="en-US" altLang="ja-JP" sz="1800" dirty="0" smtClean="0">
                <a:solidFill>
                  <a:schemeClr val="tx1"/>
                </a:solidFill>
                <a:latin typeface="AR P楷書体M04" pitchFamily="66" charset="-128"/>
                <a:ea typeface="AR P楷書体M04" pitchFamily="66" charset="-128"/>
              </a:rPr>
              <a:t>2016</a:t>
            </a:r>
            <a:r>
              <a:rPr lang="ja-JP" altLang="en-US" sz="1800" dirty="0" smtClean="0">
                <a:solidFill>
                  <a:schemeClr val="tx1"/>
                </a:solidFill>
                <a:latin typeface="AR P楷書体M04" pitchFamily="66" charset="-128"/>
                <a:ea typeface="AR P楷書体M04" pitchFamily="66" charset="-128"/>
              </a:rPr>
              <a:t>年もどうぞ、お力添えをよろしくお願い致します。</a:t>
            </a:r>
            <a:endParaRPr lang="en-US" altLang="ja-JP" sz="1800" dirty="0" smtClean="0">
              <a:solidFill>
                <a:schemeClr val="tx1"/>
              </a:solidFill>
              <a:latin typeface="AR P楷書体M04" pitchFamily="66" charset="-128"/>
              <a:ea typeface="AR P楷書体M04" pitchFamily="66" charset="-128"/>
            </a:endParaRPr>
          </a:p>
          <a:p>
            <a:endParaRPr lang="en-US" altLang="ja-JP" sz="1800" dirty="0" smtClean="0">
              <a:solidFill>
                <a:schemeClr val="tx1"/>
              </a:solidFill>
              <a:latin typeface="AR P楷書体M04" pitchFamily="66" charset="-128"/>
              <a:ea typeface="AR P楷書体M04" pitchFamily="66" charset="-128"/>
            </a:endParaRPr>
          </a:p>
          <a:p>
            <a:endParaRPr lang="en-US" altLang="ja-JP" sz="1800" dirty="0">
              <a:solidFill>
                <a:schemeClr val="tx1"/>
              </a:solidFill>
              <a:latin typeface="AR P楷書体M04" pitchFamily="66" charset="-128"/>
              <a:ea typeface="AR P楷書体M04" pitchFamily="66" charset="-128"/>
            </a:endParaRPr>
          </a:p>
          <a:p>
            <a:pPr algn="r">
              <a:buNone/>
            </a:pPr>
            <a:r>
              <a:rPr kumimoji="1" lang="ja-JP" altLang="en-US" sz="1800" dirty="0" smtClean="0">
                <a:solidFill>
                  <a:schemeClr val="tx1"/>
                </a:solidFill>
                <a:latin typeface="AR P楷書体M04" pitchFamily="66" charset="-128"/>
                <a:ea typeface="AR P楷書体M04" pitchFamily="66" charset="-128"/>
              </a:rPr>
              <a:t>株式会社ＡＩリクエスト</a:t>
            </a:r>
            <a:endParaRPr kumimoji="1" lang="en-US" altLang="ja-JP" sz="1800" dirty="0" smtClean="0">
              <a:solidFill>
                <a:schemeClr val="tx1"/>
              </a:solidFill>
              <a:latin typeface="AR P楷書体M04" pitchFamily="66" charset="-128"/>
              <a:ea typeface="AR P楷書体M04" pitchFamily="66" charset="-128"/>
            </a:endParaRPr>
          </a:p>
          <a:p>
            <a:pPr algn="r">
              <a:buNone/>
            </a:pPr>
            <a:r>
              <a:rPr lang="ja-JP" altLang="en-US" sz="1800" dirty="0" smtClean="0">
                <a:solidFill>
                  <a:schemeClr val="tx1"/>
                </a:solidFill>
                <a:latin typeface="AR P楷書体M04" pitchFamily="66" charset="-128"/>
                <a:ea typeface="AR P楷書体M04" pitchFamily="66" charset="-128"/>
              </a:rPr>
              <a:t>代表取締役　池内良次</a:t>
            </a:r>
            <a:endParaRPr kumimoji="1" lang="en-US" altLang="ja-JP" sz="1800" dirty="0" smtClean="0">
              <a:solidFill>
                <a:schemeClr val="tx1"/>
              </a:solidFill>
              <a:latin typeface="AR P楷書体M04" pitchFamily="66" charset="-128"/>
              <a:ea typeface="AR P楷書体M04" pitchFamily="66" charset="-128"/>
            </a:endParaRPr>
          </a:p>
          <a:p>
            <a:endParaRPr kumimoji="1" lang="ja-JP" altLang="en-US" sz="1800" dirty="0">
              <a:solidFill>
                <a:schemeClr val="tx1"/>
              </a:solidFill>
              <a:latin typeface="AR P楷書体M04" pitchFamily="66" charset="-128"/>
              <a:ea typeface="AR P楷書体M04" pitchFamily="66" charset="-128"/>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152</TotalTime>
  <Words>949</Words>
  <Application>Microsoft Office PowerPoint</Application>
  <PresentationFormat>画面に合わせる (4:3)</PresentationFormat>
  <Paragraphs>47</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トラベル</vt:lpstr>
      <vt:lpstr>報告書2015</vt:lpstr>
      <vt:lpstr>2015年まとめ</vt:lpstr>
      <vt:lpstr>2015年5月6日</vt:lpstr>
      <vt:lpstr>スライド 4</vt:lpstr>
      <vt:lpstr>岐阜100万人アイドル化プロジェクト</vt:lpstr>
      <vt:lpstr>14号</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岐阜美少女図鑑報告書2015</dc:title>
  <dc:creator>user</dc:creator>
  <cp:lastModifiedBy>user</cp:lastModifiedBy>
  <cp:revision>8</cp:revision>
  <dcterms:created xsi:type="dcterms:W3CDTF">2015-12-23T03:59:40Z</dcterms:created>
  <dcterms:modified xsi:type="dcterms:W3CDTF">2015-12-26T06:56:11Z</dcterms:modified>
</cp:coreProperties>
</file>